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embeddedFontLst>
    <p:embeddedFont>
      <p:font typeface="Cabin" panose="020B0604020202020204" charset="0"/>
      <p:regular r:id="rId14"/>
      <p:bold r:id="rId15"/>
      <p:italic r:id="rId16"/>
      <p:boldItalic r:id="rId17"/>
    </p:embeddedFont>
    <p:embeddedFont>
      <p:font typeface="Calibri" panose="020F0502020204030204" pitchFamily="3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63" y="129"/>
      </p:cViewPr>
      <p:guideLst/>
    </p:cSldViewPr>
  </p:slideViewPr>
  <p:notesTextViewPr>
    <p:cViewPr>
      <p:scale>
        <a:sx n="1" d="1"/>
        <a:sy n="1" d="1"/>
      </p:scale>
      <p:origin x="0" y="-171"/>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4f029fcb97_6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4f029fcb97_6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g4f029fcb97_6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4f029fcb97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g4f029fcb97_0_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spcBef>
                <a:spcPts val="0"/>
              </a:spcBef>
              <a:spcAft>
                <a:spcPts val="0"/>
              </a:spcAft>
              <a:buClr>
                <a:schemeClr val="dk1"/>
              </a:buClr>
              <a:buSzPts val="1200"/>
              <a:buFont typeface="Calibri"/>
              <a:buNone/>
            </a:pPr>
            <a:r>
              <a:rPr lang="en-US"/>
              <a:t>Admin Page- Currently there is no admin accounts and if a charity wants to be a parter, they would have to send to us</a:t>
            </a:r>
            <a:endParaRPr/>
          </a:p>
          <a:p>
            <a:pPr marL="171450" lvl="0" indent="-95250" algn="l" rtl="0">
              <a:spcBef>
                <a:spcPts val="0"/>
              </a:spcBef>
              <a:spcAft>
                <a:spcPts val="0"/>
              </a:spcAft>
              <a:buClr>
                <a:schemeClr val="dk1"/>
              </a:buClr>
              <a:buSzPts val="1200"/>
              <a:buFont typeface="Calibri"/>
              <a:buNone/>
            </a:pPr>
            <a:r>
              <a:rPr lang="en-US"/>
              <a:t>Search Order History - Useful for collecting data and tracking expindetures. The Print button would be an easy way to store order confirm slips locally for users.</a:t>
            </a:r>
            <a:endParaRPr/>
          </a:p>
          <a:p>
            <a:pPr marL="171450" lvl="0" indent="-95250" algn="l" rtl="0">
              <a:spcBef>
                <a:spcPts val="0"/>
              </a:spcBef>
              <a:spcAft>
                <a:spcPts val="0"/>
              </a:spcAft>
              <a:buClr>
                <a:schemeClr val="dk1"/>
              </a:buClr>
              <a:buSzPts val="1200"/>
              <a:buFont typeface="Calibri"/>
              <a:buNone/>
            </a:pPr>
            <a:r>
              <a:rPr lang="en-US"/>
              <a:t>Analytic Data Tracking- Tracking user requests, especially for educators, would give admins a way to warn users if a particular item they have requested is not in stock. Gives charity partners a way to look at most in demand items to request from donators.</a:t>
            </a:r>
            <a:endParaRPr/>
          </a:p>
        </p:txBody>
      </p:sp>
      <p:sp>
        <p:nvSpPr>
          <p:cNvPr id="230" name="Google Shape;230;g4f029fcb97_0_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8" name="Google Shape;25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Our vision is that in the end, others would be able to re-purpose our application for charities that they’ve created so that we can continue to help others connect ”parts” to their “purpose”</a:t>
            </a:r>
            <a:endParaRPr sz="1200">
              <a:solidFill>
                <a:schemeClr val="dk1"/>
              </a:solidFill>
            </a:endParaRPr>
          </a:p>
          <a:p>
            <a:pPr marL="0" lvl="0" indent="0" algn="l" rtl="0">
              <a:spcBef>
                <a:spcPts val="0"/>
              </a:spcBef>
              <a:spcAft>
                <a:spcPts val="0"/>
              </a:spcAft>
              <a:buNone/>
            </a:pPr>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a:p>
        </p:txBody>
      </p:sp>
      <p:sp>
        <p:nvSpPr>
          <p:cNvPr id="259" name="Google Shape;25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Imagine that you are a science teacher teaching in a junior high or high school located in rural areas of Georgia.  Also, imagine that every year you get at minimum of $1.50 per student to spend on science supplies.</a:t>
            </a:r>
            <a:endParaRPr/>
          </a:p>
          <a:p>
            <a:pPr marL="171450" lvl="0" indent="-171450" algn="l" rtl="0">
              <a:spcBef>
                <a:spcPts val="0"/>
              </a:spcBef>
              <a:spcAft>
                <a:spcPts val="0"/>
              </a:spcAft>
              <a:buClr>
                <a:schemeClr val="dk1"/>
              </a:buClr>
              <a:buSzPts val="1200"/>
              <a:buFont typeface="Calibri"/>
              <a:buChar char="-"/>
            </a:pPr>
            <a:r>
              <a:rPr lang="en-US"/>
              <a:t>Now imagine that you want to do a DNA extraction experiment.  Purchasing the supplies alone can cost you over a quarter of your yearly science budget for one simple experiment.  Now imagine that you had planned on 5 science experiments in the year.  You’ve blown your budget.</a:t>
            </a:r>
            <a:endParaRPr/>
          </a:p>
          <a:p>
            <a:pPr marL="171450" lvl="0" indent="-171450" algn="l" rtl="0">
              <a:spcBef>
                <a:spcPts val="0"/>
              </a:spcBef>
              <a:spcAft>
                <a:spcPts val="0"/>
              </a:spcAft>
              <a:buClr>
                <a:schemeClr val="dk1"/>
              </a:buClr>
              <a:buSzPts val="1200"/>
              <a:buFont typeface="Calibri"/>
              <a:buChar char="-"/>
            </a:pPr>
            <a:r>
              <a:rPr lang="en-US"/>
              <a:t>91% of teachers say that their biggest challenge in implementing lab experiments is the lack of supplies.  How do you, as a science teacher get access to supplies that you need to teach your class?</a:t>
            </a:r>
            <a:endParaRPr/>
          </a:p>
          <a:p>
            <a:pPr marL="171450" lvl="0" indent="-95250" algn="l" rtl="0">
              <a:spcBef>
                <a:spcPts val="0"/>
              </a:spcBef>
              <a:spcAft>
                <a:spcPts val="0"/>
              </a:spcAft>
              <a:buClr>
                <a:schemeClr val="dk1"/>
              </a:buClr>
              <a:buSzPts val="1200"/>
              <a:buFont typeface="Calibri"/>
              <a:buNone/>
            </a:pPr>
            <a:endParaRPr/>
          </a:p>
          <a:p>
            <a:pPr marL="457200" lvl="1" indent="0" algn="l" rtl="0">
              <a:spcBef>
                <a:spcPts val="0"/>
              </a:spcBef>
              <a:spcAft>
                <a:spcPts val="0"/>
              </a:spcAft>
              <a:buNone/>
            </a:pPr>
            <a:r>
              <a:rPr lang="en-US" sz="1400"/>
              <a:t>Test tube rack = $5.50/rack	</a:t>
            </a:r>
            <a:endParaRPr/>
          </a:p>
          <a:p>
            <a:pPr marL="457200" lvl="1" indent="0" algn="l" rtl="0">
              <a:spcBef>
                <a:spcPts val="0"/>
              </a:spcBef>
              <a:spcAft>
                <a:spcPts val="0"/>
              </a:spcAft>
              <a:buNone/>
            </a:pPr>
            <a:r>
              <a:rPr lang="en-US" sz="1400"/>
              <a:t>Eye Droppers = $10/pk of 110</a:t>
            </a:r>
            <a:endParaRPr/>
          </a:p>
          <a:p>
            <a:pPr marL="457200" lvl="1" indent="0" algn="l" rtl="0">
              <a:spcBef>
                <a:spcPts val="0"/>
              </a:spcBef>
              <a:spcAft>
                <a:spcPts val="0"/>
              </a:spcAft>
              <a:buNone/>
            </a:pPr>
            <a:r>
              <a:rPr lang="en-US" sz="1400"/>
              <a:t>Funnel = $10/pk of 65</a:t>
            </a:r>
            <a:endParaRPr/>
          </a:p>
          <a:p>
            <a:pPr marL="457200" lvl="1" indent="0" algn="l" rtl="0">
              <a:spcBef>
                <a:spcPts val="0"/>
              </a:spcBef>
              <a:spcAft>
                <a:spcPts val="0"/>
              </a:spcAft>
              <a:buNone/>
            </a:pPr>
            <a:r>
              <a:rPr lang="en-US" sz="1400"/>
              <a:t>Test Tubes = $27/case of 1000</a:t>
            </a:r>
            <a:endParaRPr/>
          </a:p>
          <a:p>
            <a:pPr marL="457200" lvl="1" indent="0" algn="l" rtl="0">
              <a:spcBef>
                <a:spcPts val="0"/>
              </a:spcBef>
              <a:spcAft>
                <a:spcPts val="0"/>
              </a:spcAft>
              <a:buNone/>
            </a:pPr>
            <a:r>
              <a:rPr lang="en-US" sz="1400"/>
              <a:t>Graduated cylinder = $10/each</a:t>
            </a:r>
            <a:endParaRPr/>
          </a:p>
          <a:p>
            <a:pPr marL="457200" lvl="1" indent="0" algn="l" rtl="0">
              <a:spcBef>
                <a:spcPts val="0"/>
              </a:spcBef>
              <a:spcAft>
                <a:spcPts val="0"/>
              </a:spcAft>
              <a:buNone/>
            </a:pPr>
            <a:endParaRPr sz="1400"/>
          </a:p>
          <a:p>
            <a:pPr marL="457200" lvl="1" indent="0" algn="l" rtl="0">
              <a:spcBef>
                <a:spcPts val="0"/>
              </a:spcBef>
              <a:spcAft>
                <a:spcPts val="0"/>
              </a:spcAft>
              <a:buNone/>
            </a:pPr>
            <a:r>
              <a:rPr lang="en-US" sz="1400"/>
              <a:t>Total cost for 10 stations: ~$127</a:t>
            </a:r>
            <a:endParaRPr/>
          </a:p>
          <a:p>
            <a:pPr marL="171450" lvl="0" indent="-95250" algn="l" rtl="0">
              <a:spcBef>
                <a:spcPts val="0"/>
              </a:spcBef>
              <a:spcAft>
                <a:spcPts val="0"/>
              </a:spcAft>
              <a:buClr>
                <a:schemeClr val="dk1"/>
              </a:buClr>
              <a:buSzPts val="1200"/>
              <a:buFont typeface="Calibri"/>
              <a:buNone/>
            </a:pPr>
            <a:endParaRPr/>
          </a:p>
        </p:txBody>
      </p:sp>
      <p:sp>
        <p:nvSpPr>
          <p:cNvPr id="96" name="Google Shape;96;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 name="Google Shape;11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Now imagine that there is a small non-profit, Georgia BioEd, who has the very solution to the teachers’ problems. </a:t>
            </a:r>
            <a:r>
              <a:rPr lang="en-US" sz="1200" b="0" i="0">
                <a:solidFill>
                  <a:schemeClr val="dk1"/>
                </a:solidFill>
                <a:latin typeface="Calibri"/>
                <a:ea typeface="Calibri"/>
                <a:cs typeface="Calibri"/>
                <a:sym typeface="Calibri"/>
              </a:rPr>
              <a:t>Georgia BioEd has an Equipment Depot that houses donations of laboratory supplies from companies and universities and provides grades 6-12 teachers with the supplies and equipment they need to prepare students for careers in the life sciences.</a:t>
            </a:r>
            <a:endParaRPr/>
          </a:p>
          <a:p>
            <a:pPr marL="171450" lvl="0" indent="-171450" algn="l" rtl="0">
              <a:spcBef>
                <a:spcPts val="0"/>
              </a:spcBef>
              <a:spcAft>
                <a:spcPts val="0"/>
              </a:spcAft>
              <a:buClr>
                <a:schemeClr val="dk1"/>
              </a:buClr>
              <a:buSzPts val="1200"/>
              <a:buFont typeface="Calibri"/>
              <a:buChar char="-"/>
            </a:pPr>
            <a:r>
              <a:rPr lang="en-US" sz="1200" b="0" i="0">
                <a:solidFill>
                  <a:schemeClr val="dk1"/>
                </a:solidFill>
                <a:latin typeface="Calibri"/>
                <a:ea typeface="Calibri"/>
                <a:cs typeface="Calibri"/>
                <a:sym typeface="Calibri"/>
              </a:rPr>
              <a:t>However, because they are a small non-profit working on a shoestring budget, they rely on volunteers (such as myself) and google drive apps to help run their program.  They maintain their inventory of laboratory supplies on spreadsheets and send out google drive links to teachers to see what you have to select from in their inventory.</a:t>
            </a:r>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171450" algn="l" rtl="0">
              <a:spcBef>
                <a:spcPts val="0"/>
              </a:spcBef>
              <a:spcAft>
                <a:spcPts val="0"/>
              </a:spcAft>
              <a:buClr>
                <a:schemeClr val="dk1"/>
              </a:buClr>
              <a:buSzPts val="1200"/>
              <a:buFont typeface="Calibri"/>
              <a:buChar char="-"/>
            </a:pPr>
            <a:r>
              <a:rPr lang="en-US" sz="1200" b="0" i="0">
                <a:solidFill>
                  <a:schemeClr val="dk1"/>
                </a:solidFill>
                <a:latin typeface="Calibri"/>
                <a:ea typeface="Calibri"/>
                <a:cs typeface="Calibri"/>
                <a:sym typeface="Calibri"/>
              </a:rPr>
              <a:t>Their biggest problem is how can they </a:t>
            </a:r>
            <a:r>
              <a:rPr lang="en-US" sz="1200"/>
              <a:t>manage  inventory of donations when the information is kept in different locations, managed by various volunteers, and not easily accessible by the educators who need them?</a:t>
            </a:r>
            <a:br>
              <a:rPr lang="en-US" sz="1200"/>
            </a:b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a:p>
        </p:txBody>
      </p:sp>
      <p:sp>
        <p:nvSpPr>
          <p:cNvPr id="111" name="Google Shape;111;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 name="Google Shape;121;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dirty="0"/>
              <a:t>That’s where we come in.  We are a group of IT developers looking to build simple solutions to help small nonprofit organizations.  Our app is called Parts-to-Purpose.  It is an </a:t>
            </a:r>
            <a:r>
              <a:rPr lang="en-US" sz="1200" dirty="0">
                <a:solidFill>
                  <a:schemeClr val="dk1"/>
                </a:solidFill>
              </a:rPr>
              <a:t>open-source, inexpensive inventory and people management platform that nonprofits can use to manage their inventory of donations, donors, and </a:t>
            </a:r>
            <a:r>
              <a:rPr lang="en-US" sz="1200" dirty="0" err="1">
                <a:solidFill>
                  <a:schemeClr val="dk1"/>
                </a:solidFill>
              </a:rPr>
              <a:t>donees</a:t>
            </a:r>
            <a:r>
              <a:rPr lang="en-US" sz="1200" dirty="0">
                <a:solidFill>
                  <a:schemeClr val="dk1"/>
                </a:solidFill>
              </a:rPr>
              <a:t>.  Our overall goal is to help nonprofits meet their mission by immediately connecting the “purpose” in need to the “part” that’s needed.</a:t>
            </a:r>
            <a:endParaRPr dirty="0"/>
          </a:p>
          <a:p>
            <a:pPr marL="0" lvl="0" indent="0" algn="l" rtl="0">
              <a:spcBef>
                <a:spcPts val="0"/>
              </a:spcBef>
              <a:spcAft>
                <a:spcPts val="0"/>
              </a:spcAft>
              <a:buNone/>
            </a:pPr>
            <a:endParaRPr dirty="0"/>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dirty="0"/>
          </a:p>
        </p:txBody>
      </p:sp>
      <p:sp>
        <p:nvSpPr>
          <p:cNvPr id="122" name="Google Shape;122;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That’s where we come in.  We are a group of IT developers looking to build simple solutions to help small nonprofit organizations.  Our app is called Parts-to-Purpose.  It is an </a:t>
            </a:r>
            <a:r>
              <a:rPr lang="en-US" sz="1200">
                <a:solidFill>
                  <a:schemeClr val="dk1"/>
                </a:solidFill>
              </a:rPr>
              <a:t>open-source, inexpensive inventory and people management platform that nonprofits can use to manage their inventory of donations, donors, and donees.  Our overall goal is to help nonprofits meet their mission by immediately connecting the “purpose” in need to the “part” that’s needed.</a:t>
            </a:r>
            <a:endParaRPr/>
          </a:p>
          <a:p>
            <a:pPr marL="0" lvl="0" indent="0" algn="l" rtl="0">
              <a:spcBef>
                <a:spcPts val="0"/>
              </a:spcBef>
              <a:spcAft>
                <a:spcPts val="0"/>
              </a:spcAft>
              <a:buNone/>
            </a:pPr>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a:p>
        </p:txBody>
      </p:sp>
      <p:sp>
        <p:nvSpPr>
          <p:cNvPr id="139" name="Google Shape;139;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We followed a 7-step process from planning to design to implementation.</a:t>
            </a:r>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a:p>
        </p:txBody>
      </p:sp>
      <p:sp>
        <p:nvSpPr>
          <p:cNvPr id="147" name="Google Shape;14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Google Shape;202;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We followed a 7-step process from planning to design to implementation.</a:t>
            </a:r>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a:p>
        </p:txBody>
      </p:sp>
      <p:sp>
        <p:nvSpPr>
          <p:cNvPr id="203" name="Google Shape;203;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4f029fcb97_1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 name="Google Shape;209;g4f029fcb97_1_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spcBef>
                <a:spcPts val="0"/>
              </a:spcBef>
              <a:spcAft>
                <a:spcPts val="0"/>
              </a:spcAft>
              <a:buClr>
                <a:schemeClr val="dk1"/>
              </a:buClr>
              <a:buSzPts val="1200"/>
              <a:buFont typeface="Calibri"/>
              <a:buNone/>
            </a:pPr>
            <a:endParaRPr/>
          </a:p>
        </p:txBody>
      </p:sp>
      <p:sp>
        <p:nvSpPr>
          <p:cNvPr id="210" name="Google Shape;210;g4f029fcb97_1_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f029fcb97_1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8" name="Google Shape;218;g4f029fcb97_1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No Major GitHub - Workong on seperate components in react really helpped with that</a:t>
            </a:r>
            <a:endParaRPr/>
          </a:p>
          <a:p>
            <a:pPr marL="0" marR="0" lvl="0" indent="0" algn="l" rtl="0">
              <a:lnSpc>
                <a:spcPct val="100000"/>
              </a:lnSpc>
              <a:spcBef>
                <a:spcPts val="0"/>
              </a:spcBef>
              <a:spcAft>
                <a:spcPts val="0"/>
              </a:spcAft>
              <a:buClr>
                <a:schemeClr val="dk1"/>
              </a:buClr>
              <a:buSzPts val="1200"/>
              <a:buFont typeface="Calibri"/>
              <a:buNone/>
            </a:pPr>
            <a:r>
              <a:rPr lang="en-US"/>
              <a:t>Mobile Responsive - MDB scaling and onClick vs onTouch</a:t>
            </a:r>
            <a:endParaRPr/>
          </a:p>
          <a:p>
            <a:pPr marL="0" marR="0" lvl="0" indent="0" algn="l" rtl="0">
              <a:lnSpc>
                <a:spcPct val="100000"/>
              </a:lnSpc>
              <a:spcBef>
                <a:spcPts val="0"/>
              </a:spcBef>
              <a:spcAft>
                <a:spcPts val="0"/>
              </a:spcAft>
              <a:buClr>
                <a:schemeClr val="dk1"/>
              </a:buClr>
              <a:buSzPts val="1200"/>
              <a:buFont typeface="Calibri"/>
              <a:buNone/>
            </a:pPr>
            <a:r>
              <a:rPr lang="en-US"/>
              <a:t>User Email Regisration - We showed during demo, but we think this is a pretty cool feature</a:t>
            </a:r>
            <a:endParaRPr/>
          </a:p>
          <a:p>
            <a:pPr marL="0" marR="0" lvl="0" indent="0" algn="l" rtl="0">
              <a:lnSpc>
                <a:spcPct val="100000"/>
              </a:lnSpc>
              <a:spcBef>
                <a:spcPts val="0"/>
              </a:spcBef>
              <a:spcAft>
                <a:spcPts val="0"/>
              </a:spcAft>
              <a:buClr>
                <a:schemeClr val="dk1"/>
              </a:buClr>
              <a:buSzPts val="1200"/>
              <a:buFont typeface="Calibri"/>
              <a:buNone/>
            </a:pPr>
            <a:r>
              <a:rPr lang="en-US"/>
              <a:t>Dynamic Input Population- Also showed during Demo, but getting the React to be as responsive as possible is cool to see</a:t>
            </a:r>
            <a:endParaRPr/>
          </a:p>
          <a:p>
            <a:pPr marL="0" lvl="0" indent="0" algn="l" rtl="0">
              <a:spcBef>
                <a:spcPts val="0"/>
              </a:spcBef>
              <a:spcAft>
                <a:spcPts val="0"/>
              </a:spcAft>
              <a:buNone/>
            </a:pPr>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a:p>
        </p:txBody>
      </p:sp>
      <p:sp>
        <p:nvSpPr>
          <p:cNvPr id="219" name="Google Shape;219;g4f029fcb97_1_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body" idx="1"/>
          </p:nvPr>
        </p:nvSpPr>
        <p:spPr>
          <a:xfrm>
            <a:off x="1581912" y="2638044"/>
            <a:ext cx="4271771" cy="3101982"/>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8" name="Google Shape;18;p2"/>
          <p:cNvSpPr txBox="1">
            <a:spLocks noGrp="1"/>
          </p:cNvSpPr>
          <p:nvPr>
            <p:ph type="body" idx="2"/>
          </p:nvPr>
        </p:nvSpPr>
        <p:spPr>
          <a:xfrm>
            <a:off x="6338315" y="2638044"/>
            <a:ext cx="4270247" cy="3101982"/>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9" name="Google Shape;19;p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11"/>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1"/>
          <p:cNvSpPr txBox="1">
            <a:spLocks noGrp="1"/>
          </p:cNvSpPr>
          <p:nvPr>
            <p:ph type="body" idx="1"/>
          </p:nvPr>
        </p:nvSpPr>
        <p:spPr>
          <a:xfrm rot="5400000">
            <a:off x="4545009" y="324171"/>
            <a:ext cx="3101983" cy="7729728"/>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77" name="Google Shape;77;p1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12"/>
          <p:cNvSpPr txBox="1">
            <a:spLocks noGrp="1"/>
          </p:cNvSpPr>
          <p:nvPr>
            <p:ph type="title"/>
          </p:nvPr>
        </p:nvSpPr>
        <p:spPr>
          <a:xfrm rot="5400000">
            <a:off x="6810676" y="2779696"/>
            <a:ext cx="4983480" cy="1298608"/>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2"/>
          <p:cNvSpPr txBox="1">
            <a:spLocks noGrp="1"/>
          </p:cNvSpPr>
          <p:nvPr>
            <p:ph type="body" idx="1"/>
          </p:nvPr>
        </p:nvSpPr>
        <p:spPr>
          <a:xfrm rot="5400000">
            <a:off x="2838640" y="329755"/>
            <a:ext cx="4983480" cy="6198489"/>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83" name="Google Shape;83;p1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2"/>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22"/>
        <p:cNvGrpSpPr/>
        <p:nvPr/>
      </p:nvGrpSpPr>
      <p:grpSpPr>
        <a:xfrm>
          <a:off x="0" y="0"/>
          <a:ext cx="0" cy="0"/>
          <a:chOff x="0" y="0"/>
          <a:chExt cx="0" cy="0"/>
        </a:xfrm>
      </p:grpSpPr>
      <p:sp>
        <p:nvSpPr>
          <p:cNvPr id="23" name="Google Shape;23;p3"/>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lstStyle>
            <a:lvl1pPr lvl="0" algn="ctr">
              <a:lnSpc>
                <a:spcPct val="90000"/>
              </a:lnSpc>
              <a:spcBef>
                <a:spcPts val="0"/>
              </a:spcBef>
              <a:spcAft>
                <a:spcPts val="0"/>
              </a:spcAft>
              <a:buClr>
                <a:srgbClr val="262626"/>
              </a:buClr>
              <a:buSzPts val="3800"/>
              <a:buFont typeface="Cabin"/>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3"/>
          <p:cNvSpPr txBox="1">
            <a:spLocks noGrp="1"/>
          </p:cNvSpPr>
          <p:nvPr>
            <p:ph type="subTitle" idx="1"/>
          </p:nvPr>
        </p:nvSpPr>
        <p:spPr>
          <a:xfrm>
            <a:off x="2695194" y="4352544"/>
            <a:ext cx="6801612" cy="1239894"/>
          </a:xfrm>
          <a:prstGeom prst="rect">
            <a:avLst/>
          </a:prstGeom>
          <a:noFill/>
          <a:ln>
            <a:noFill/>
          </a:ln>
        </p:spPr>
        <p:txBody>
          <a:bodyPr spcFirstLastPara="1" wrap="square" lIns="91425" tIns="45700" rIns="91425" bIns="45700" anchor="t" anchorCtr="0"/>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a:endParaRPr/>
          </a:p>
        </p:txBody>
      </p:sp>
      <p:sp>
        <p:nvSpPr>
          <p:cNvPr id="25" name="Google Shape;25;p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4"/>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31" name="Google Shape;31;p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lstStyle>
            <a:lvl1pPr lvl="0" algn="ctr">
              <a:lnSpc>
                <a:spcPct val="90000"/>
              </a:lnSpc>
              <a:spcBef>
                <a:spcPts val="0"/>
              </a:spcBef>
              <a:spcAft>
                <a:spcPts val="0"/>
              </a:spcAft>
              <a:buClr>
                <a:srgbClr val="262626"/>
              </a:buClr>
              <a:buSzPts val="3800"/>
              <a:buFont typeface="Cabin"/>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5"/>
          <p:cNvSpPr txBox="1">
            <a:spLocks noGrp="1"/>
          </p:cNvSpPr>
          <p:nvPr>
            <p:ph type="body" idx="1"/>
          </p:nvPr>
        </p:nvSpPr>
        <p:spPr>
          <a:xfrm>
            <a:off x="2695194" y="4352465"/>
            <a:ext cx="6801612" cy="1265082"/>
          </a:xfrm>
          <a:prstGeom prst="rect">
            <a:avLst/>
          </a:prstGeom>
          <a:noFill/>
          <a:ln>
            <a:noFill/>
          </a:ln>
        </p:spPr>
        <p:txBody>
          <a:bodyPr spcFirstLastPara="1" wrap="square" lIns="91425" tIns="45700" rIns="91425" bIns="45700" anchor="t" anchorCtr="1"/>
          <a:lstStyle>
            <a:lvl1pPr marL="457200" lvl="0" indent="-228600" algn="l">
              <a:lnSpc>
                <a:spcPct val="100000"/>
              </a:lnSpc>
              <a:spcBef>
                <a:spcPts val="1000"/>
              </a:spcBef>
              <a:spcAft>
                <a:spcPts val="0"/>
              </a:spcAft>
              <a:buSzPts val="2000"/>
              <a:buNone/>
              <a:defRPr sz="2000">
                <a:solidFill>
                  <a:schemeClr val="lt1"/>
                </a:solidFill>
              </a:defRPr>
            </a:lvl1pPr>
            <a:lvl2pPr marL="914400" lvl="1" indent="-228600" algn="l">
              <a:lnSpc>
                <a:spcPct val="100000"/>
              </a:lnSpc>
              <a:spcBef>
                <a:spcPts val="1000"/>
              </a:spcBef>
              <a:spcAft>
                <a:spcPts val="0"/>
              </a:spcAft>
              <a:buSzPts val="2000"/>
              <a:buNone/>
              <a:defRPr sz="2000">
                <a:solidFill>
                  <a:schemeClr val="lt1"/>
                </a:solidFill>
              </a:defRPr>
            </a:lvl2pPr>
            <a:lvl3pPr marL="1371600" lvl="2" indent="-228600" algn="l">
              <a:lnSpc>
                <a:spcPct val="100000"/>
              </a:lnSpc>
              <a:spcBef>
                <a:spcPts val="1000"/>
              </a:spcBef>
              <a:spcAft>
                <a:spcPts val="0"/>
              </a:spcAft>
              <a:buSzPts val="1800"/>
              <a:buNone/>
              <a:defRPr sz="1800">
                <a:solidFill>
                  <a:schemeClr val="lt1"/>
                </a:solidFill>
              </a:defRPr>
            </a:lvl3pPr>
            <a:lvl4pPr marL="1828800" lvl="3" indent="-228600" algn="l">
              <a:lnSpc>
                <a:spcPct val="100000"/>
              </a:lnSpc>
              <a:spcBef>
                <a:spcPts val="1000"/>
              </a:spcBef>
              <a:spcAft>
                <a:spcPts val="0"/>
              </a:spcAft>
              <a:buSzPts val="1600"/>
              <a:buNone/>
              <a:defRPr sz="1600">
                <a:solidFill>
                  <a:schemeClr val="lt1"/>
                </a:solidFill>
              </a:defRPr>
            </a:lvl4pPr>
            <a:lvl5pPr marL="2286000" lvl="4" indent="-228600" algn="l">
              <a:lnSpc>
                <a:spcPct val="100000"/>
              </a:lnSpc>
              <a:spcBef>
                <a:spcPts val="1000"/>
              </a:spcBef>
              <a:spcAft>
                <a:spcPts val="0"/>
              </a:spcAft>
              <a:buSzPts val="1600"/>
              <a:buNone/>
              <a:defRPr sz="1600">
                <a:solidFill>
                  <a:schemeClr val="lt1"/>
                </a:solidFill>
              </a:defRPr>
            </a:lvl5pPr>
            <a:lvl6pPr marL="2743200" lvl="5" indent="-228600" algn="l">
              <a:lnSpc>
                <a:spcPct val="100000"/>
              </a:lnSpc>
              <a:spcBef>
                <a:spcPts val="1000"/>
              </a:spcBef>
              <a:spcAft>
                <a:spcPts val="0"/>
              </a:spcAft>
              <a:buSzPts val="1600"/>
              <a:buNone/>
              <a:defRPr sz="1600">
                <a:solidFill>
                  <a:schemeClr val="lt1"/>
                </a:solidFill>
              </a:defRPr>
            </a:lvl6pPr>
            <a:lvl7pPr marL="3200400" lvl="6" indent="-228600" algn="l">
              <a:lnSpc>
                <a:spcPct val="100000"/>
              </a:lnSpc>
              <a:spcBef>
                <a:spcPts val="1000"/>
              </a:spcBef>
              <a:spcAft>
                <a:spcPts val="0"/>
              </a:spcAft>
              <a:buSzPts val="1600"/>
              <a:buNone/>
              <a:defRPr sz="1600">
                <a:solidFill>
                  <a:schemeClr val="lt1"/>
                </a:solidFill>
              </a:defRPr>
            </a:lvl7pPr>
            <a:lvl8pPr marL="3657600" lvl="7" indent="-228600" algn="l">
              <a:lnSpc>
                <a:spcPct val="100000"/>
              </a:lnSpc>
              <a:spcBef>
                <a:spcPts val="1000"/>
              </a:spcBef>
              <a:spcAft>
                <a:spcPts val="0"/>
              </a:spcAft>
              <a:buSzPts val="1600"/>
              <a:buNone/>
              <a:defRPr sz="1600">
                <a:solidFill>
                  <a:schemeClr val="lt1"/>
                </a:solidFill>
              </a:defRPr>
            </a:lvl8pPr>
            <a:lvl9pPr marL="4114800" lvl="8" indent="-228600" algn="l">
              <a:lnSpc>
                <a:spcPct val="100000"/>
              </a:lnSpc>
              <a:spcBef>
                <a:spcPts val="1000"/>
              </a:spcBef>
              <a:spcAft>
                <a:spcPts val="0"/>
              </a:spcAft>
              <a:buSzPts val="1600"/>
              <a:buNone/>
              <a:defRPr sz="1600">
                <a:solidFill>
                  <a:schemeClr val="lt1"/>
                </a:solidFill>
              </a:defRPr>
            </a:lvl9pPr>
          </a:lstStyle>
          <a:p>
            <a:endParaRPr/>
          </a:p>
        </p:txBody>
      </p:sp>
      <p:sp>
        <p:nvSpPr>
          <p:cNvPr id="37" name="Google Shape;37;p5"/>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body" idx="1"/>
          </p:nvPr>
        </p:nvSpPr>
        <p:spPr>
          <a:xfrm>
            <a:off x="1583436" y="2313433"/>
            <a:ext cx="4270248" cy="704087"/>
          </a:xfrm>
          <a:prstGeom prst="rect">
            <a:avLst/>
          </a:prstGeom>
          <a:noFill/>
          <a:ln>
            <a:noFill/>
          </a:ln>
        </p:spPr>
        <p:txBody>
          <a:bodyPr spcFirstLastPara="1" wrap="square" lIns="91425" tIns="45700" rIns="91425" bIns="45700" anchor="b" anchorCtr="1"/>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42" name="Google Shape;42;p6"/>
          <p:cNvSpPr txBox="1">
            <a:spLocks noGrp="1"/>
          </p:cNvSpPr>
          <p:nvPr>
            <p:ph type="body" idx="2"/>
          </p:nvPr>
        </p:nvSpPr>
        <p:spPr>
          <a:xfrm>
            <a:off x="1583436" y="3143250"/>
            <a:ext cx="4270248" cy="2596776"/>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3" name="Google Shape;43;p6"/>
          <p:cNvSpPr txBox="1">
            <a:spLocks noGrp="1"/>
          </p:cNvSpPr>
          <p:nvPr>
            <p:ph type="body" idx="3"/>
          </p:nvPr>
        </p:nvSpPr>
        <p:spPr>
          <a:xfrm>
            <a:off x="6338316" y="3143250"/>
            <a:ext cx="4253484" cy="2596776"/>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30200" algn="l">
              <a:lnSpc>
                <a:spcPct val="100000"/>
              </a:lnSpc>
              <a:spcBef>
                <a:spcPts val="1000"/>
              </a:spcBef>
              <a:spcAft>
                <a:spcPts val="0"/>
              </a:spcAft>
              <a:buSzPts val="16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4" name="Google Shape;44;p6"/>
          <p:cNvSpPr txBox="1">
            <a:spLocks noGrp="1"/>
          </p:cNvSpPr>
          <p:nvPr>
            <p:ph type="body" idx="4"/>
          </p:nvPr>
        </p:nvSpPr>
        <p:spPr>
          <a:xfrm>
            <a:off x="6338316" y="2313433"/>
            <a:ext cx="4270248" cy="704087"/>
          </a:xfrm>
          <a:prstGeom prst="rect">
            <a:avLst/>
          </a:prstGeom>
          <a:noFill/>
          <a:ln>
            <a:noFill/>
          </a:ln>
        </p:spPr>
        <p:txBody>
          <a:bodyPr spcFirstLastPara="1" wrap="square" lIns="91425" tIns="45700" rIns="91425" bIns="45700" anchor="b" anchorCtr="1"/>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45" name="Google Shape;45;p6"/>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48" name="Google Shape;48;p6"/>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p:nvPr/>
        </p:nvSpPr>
        <p:spPr>
          <a:xfrm>
            <a:off x="0" y="0"/>
            <a:ext cx="6096000"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title"/>
          </p:nvPr>
        </p:nvSpPr>
        <p:spPr>
          <a:xfrm>
            <a:off x="804672" y="2243828"/>
            <a:ext cx="4486656" cy="1141497"/>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lstStyle>
            <a:lvl1pPr lvl="0" algn="ctr">
              <a:lnSpc>
                <a:spcPct val="90000"/>
              </a:lnSpc>
              <a:spcBef>
                <a:spcPts val="0"/>
              </a:spcBef>
              <a:spcAft>
                <a:spcPts val="0"/>
              </a:spcAft>
              <a:buClr>
                <a:srgbClr val="262626"/>
              </a:buClr>
              <a:buSzPts val="2200"/>
              <a:buFont typeface="Cabin"/>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9"/>
          <p:cNvSpPr txBox="1">
            <a:spLocks noGrp="1"/>
          </p:cNvSpPr>
          <p:nvPr>
            <p:ph type="body" idx="1"/>
          </p:nvPr>
        </p:nvSpPr>
        <p:spPr>
          <a:xfrm>
            <a:off x="6736080" y="804672"/>
            <a:ext cx="4815840" cy="5248656"/>
          </a:xfrm>
          <a:prstGeom prst="rect">
            <a:avLst/>
          </a:prstGeom>
          <a:noFill/>
          <a:ln>
            <a:noFill/>
          </a:ln>
        </p:spPr>
        <p:txBody>
          <a:bodyPr spcFirstLastPara="1" wrap="square" lIns="91425" tIns="45700" rIns="91425" bIns="45700" anchor="t" anchorCtr="0"/>
          <a:lstStyle>
            <a:lvl1pPr marL="457200" lvl="0" indent="-349250" algn="l">
              <a:lnSpc>
                <a:spcPct val="100000"/>
              </a:lnSpc>
              <a:spcBef>
                <a:spcPts val="1000"/>
              </a:spcBef>
              <a:spcAft>
                <a:spcPts val="0"/>
              </a:spcAft>
              <a:buSzPts val="1900"/>
              <a:buChar char="•"/>
              <a:defRPr sz="1900">
                <a:solidFill>
                  <a:schemeClr val="dk1"/>
                </a:solidFill>
              </a:defRPr>
            </a:lvl1pPr>
            <a:lvl2pPr marL="914400" lvl="1" indent="-330200" algn="l">
              <a:lnSpc>
                <a:spcPct val="100000"/>
              </a:lnSpc>
              <a:spcBef>
                <a:spcPts val="1000"/>
              </a:spcBef>
              <a:spcAft>
                <a:spcPts val="0"/>
              </a:spcAft>
              <a:buSzPts val="1600"/>
              <a:buChar char="•"/>
              <a:defRPr sz="1600">
                <a:solidFill>
                  <a:schemeClr val="dk1"/>
                </a:solidFill>
              </a:defRPr>
            </a:lvl2pPr>
            <a:lvl3pPr marL="1371600" lvl="2" indent="-330200" algn="l">
              <a:lnSpc>
                <a:spcPct val="100000"/>
              </a:lnSpc>
              <a:spcBef>
                <a:spcPts val="1000"/>
              </a:spcBef>
              <a:spcAft>
                <a:spcPts val="0"/>
              </a:spcAft>
              <a:buSzPts val="1600"/>
              <a:buChar char="•"/>
              <a:defRPr sz="1600">
                <a:solidFill>
                  <a:schemeClr val="dk1"/>
                </a:solidFill>
              </a:defRPr>
            </a:lvl3pPr>
            <a:lvl4pPr marL="1828800" lvl="3" indent="-330200" algn="l">
              <a:lnSpc>
                <a:spcPct val="100000"/>
              </a:lnSpc>
              <a:spcBef>
                <a:spcPts val="1000"/>
              </a:spcBef>
              <a:spcAft>
                <a:spcPts val="0"/>
              </a:spcAft>
              <a:buSzPts val="1600"/>
              <a:buChar char="•"/>
              <a:defRPr sz="1600">
                <a:solidFill>
                  <a:schemeClr val="dk1"/>
                </a:solidFill>
              </a:defRPr>
            </a:lvl4pPr>
            <a:lvl5pPr marL="2286000" lvl="4" indent="-330200" algn="l">
              <a:lnSpc>
                <a:spcPct val="100000"/>
              </a:lnSpc>
              <a:spcBef>
                <a:spcPts val="1000"/>
              </a:spcBef>
              <a:spcAft>
                <a:spcPts val="0"/>
              </a:spcAft>
              <a:buSzPts val="1600"/>
              <a:buChar char="•"/>
              <a:defRPr sz="1600">
                <a:solidFill>
                  <a:schemeClr val="dk1"/>
                </a:solidFill>
              </a:defRPr>
            </a:lvl5pPr>
            <a:lvl6pPr marL="2743200" lvl="5" indent="-330200" algn="l">
              <a:lnSpc>
                <a:spcPct val="100000"/>
              </a:lnSpc>
              <a:spcBef>
                <a:spcPts val="1000"/>
              </a:spcBef>
              <a:spcAft>
                <a:spcPts val="0"/>
              </a:spcAft>
              <a:buSzPts val="1600"/>
              <a:buChar char="•"/>
              <a:defRPr sz="1600"/>
            </a:lvl6pPr>
            <a:lvl7pPr marL="3200400" lvl="6" indent="-330200" algn="l">
              <a:lnSpc>
                <a:spcPct val="100000"/>
              </a:lnSpc>
              <a:spcBef>
                <a:spcPts val="1000"/>
              </a:spcBef>
              <a:spcAft>
                <a:spcPts val="0"/>
              </a:spcAft>
              <a:buSzPts val="1600"/>
              <a:buChar char="•"/>
              <a:defRPr sz="1600"/>
            </a:lvl7pPr>
            <a:lvl8pPr marL="3657600" lvl="7" indent="-330200" algn="l">
              <a:lnSpc>
                <a:spcPct val="100000"/>
              </a:lnSpc>
              <a:spcBef>
                <a:spcPts val="1000"/>
              </a:spcBef>
              <a:spcAft>
                <a:spcPts val="0"/>
              </a:spcAft>
              <a:buSzPts val="1600"/>
              <a:buChar char="•"/>
              <a:defRPr sz="1600"/>
            </a:lvl8pPr>
            <a:lvl9pPr marL="4114800" lvl="8" indent="-330200" algn="l">
              <a:lnSpc>
                <a:spcPct val="100000"/>
              </a:lnSpc>
              <a:spcBef>
                <a:spcPts val="1000"/>
              </a:spcBef>
              <a:spcAft>
                <a:spcPts val="0"/>
              </a:spcAft>
              <a:buSzPts val="1600"/>
              <a:buChar char="•"/>
              <a:defRPr sz="1600"/>
            </a:lvl9pPr>
          </a:lstStyle>
          <a:p>
            <a:endParaRPr/>
          </a:p>
        </p:txBody>
      </p:sp>
      <p:sp>
        <p:nvSpPr>
          <p:cNvPr id="62" name="Google Shape;62;p9"/>
          <p:cNvSpPr txBox="1">
            <a:spLocks noGrp="1"/>
          </p:cNvSpPr>
          <p:nvPr>
            <p:ph type="body" idx="2"/>
          </p:nvPr>
        </p:nvSpPr>
        <p:spPr>
          <a:xfrm>
            <a:off x="1115568" y="3549918"/>
            <a:ext cx="3794760" cy="2194036"/>
          </a:xfrm>
          <a:prstGeom prst="rect">
            <a:avLst/>
          </a:prstGeom>
          <a:noFill/>
          <a:ln>
            <a:noFill/>
          </a:ln>
        </p:spPr>
        <p:txBody>
          <a:bodyPr spcFirstLastPara="1" wrap="square" lIns="91425" tIns="45700" rIns="91425" bIns="45700" anchor="t" anchorCtr="1"/>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63" name="Google Shape;63;p9"/>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9"/>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10"/>
          <p:cNvSpPr/>
          <p:nvPr/>
        </p:nvSpPr>
        <p:spPr>
          <a:xfrm>
            <a:off x="0" y="0"/>
            <a:ext cx="6095999"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0"/>
          <p:cNvSpPr txBox="1">
            <a:spLocks noGrp="1"/>
          </p:cNvSpPr>
          <p:nvPr>
            <p:ph type="title"/>
          </p:nvPr>
        </p:nvSpPr>
        <p:spPr>
          <a:xfrm>
            <a:off x="808523" y="2243828"/>
            <a:ext cx="4494998" cy="1134640"/>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lstStyle>
            <a:lvl1pPr lvl="0" algn="ctr">
              <a:lnSpc>
                <a:spcPct val="90000"/>
              </a:lnSpc>
              <a:spcBef>
                <a:spcPts val="0"/>
              </a:spcBef>
              <a:spcAft>
                <a:spcPts val="0"/>
              </a:spcAft>
              <a:buClr>
                <a:srgbClr val="262626"/>
              </a:buClr>
              <a:buSzPts val="2200"/>
              <a:buFont typeface="Cabin"/>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0"/>
          <p:cNvSpPr>
            <a:spLocks noGrp="1"/>
          </p:cNvSpPr>
          <p:nvPr>
            <p:ph type="pic" idx="2"/>
          </p:nvPr>
        </p:nvSpPr>
        <p:spPr>
          <a:xfrm>
            <a:off x="6095999" y="0"/>
            <a:ext cx="6102097" cy="6858000"/>
          </a:xfrm>
          <a:prstGeom prst="rect">
            <a:avLst/>
          </a:prstGeom>
          <a:solidFill>
            <a:srgbClr val="BFBFBF"/>
          </a:solidFill>
          <a:ln>
            <a:noFill/>
          </a:ln>
        </p:spPr>
        <p:txBody>
          <a:bodyPr spcFirstLastPara="1" wrap="square" lIns="91425" tIns="45700" rIns="91425" bIns="45700" anchor="t" anchorCtr="0"/>
          <a:lstStyle>
            <a:lvl1pPr marR="0" lvl="0" algn="l" rtl="0">
              <a:lnSpc>
                <a:spcPct val="100000"/>
              </a:lnSpc>
              <a:spcBef>
                <a:spcPts val="1000"/>
              </a:spcBef>
              <a:spcAft>
                <a:spcPts val="0"/>
              </a:spcAft>
              <a:buClr>
                <a:schemeClr val="accent2"/>
              </a:buClr>
              <a:buSzPts val="3200"/>
              <a:buFont typeface="Arial"/>
              <a:buNone/>
              <a:defRPr sz="3200" b="0" i="0" u="none" strike="noStrike" cap="none">
                <a:solidFill>
                  <a:srgbClr val="FEFEFE"/>
                </a:solidFill>
                <a:latin typeface="Cabin"/>
                <a:ea typeface="Cabin"/>
                <a:cs typeface="Cabin"/>
                <a:sym typeface="Cabin"/>
              </a:defRPr>
            </a:lvl1pPr>
            <a:lvl2pPr marR="0" lvl="1" algn="l" rtl="0">
              <a:lnSpc>
                <a:spcPct val="100000"/>
              </a:lnSpc>
              <a:spcBef>
                <a:spcPts val="1000"/>
              </a:spcBef>
              <a:spcAft>
                <a:spcPts val="0"/>
              </a:spcAft>
              <a:buClr>
                <a:schemeClr val="accent2"/>
              </a:buClr>
              <a:buSzPts val="2800"/>
              <a:buFont typeface="Arial"/>
              <a:buNone/>
              <a:defRPr sz="2800" b="0" i="0" u="none" strike="noStrike" cap="none">
                <a:solidFill>
                  <a:srgbClr val="262626"/>
                </a:solidFill>
                <a:latin typeface="Cabin"/>
                <a:ea typeface="Cabin"/>
                <a:cs typeface="Cabin"/>
                <a:sym typeface="Cabin"/>
              </a:defRPr>
            </a:lvl2pPr>
            <a:lvl3pPr marR="0" lvl="2" algn="l" rtl="0">
              <a:lnSpc>
                <a:spcPct val="100000"/>
              </a:lnSpc>
              <a:spcBef>
                <a:spcPts val="1000"/>
              </a:spcBef>
              <a:spcAft>
                <a:spcPts val="0"/>
              </a:spcAft>
              <a:buClr>
                <a:schemeClr val="accent2"/>
              </a:buClr>
              <a:buSzPts val="2400"/>
              <a:buFont typeface="Arial"/>
              <a:buNone/>
              <a:defRPr sz="2400" b="0" i="0" u="none" strike="noStrike" cap="none">
                <a:solidFill>
                  <a:srgbClr val="262626"/>
                </a:solidFill>
                <a:latin typeface="Cabin"/>
                <a:ea typeface="Cabin"/>
                <a:cs typeface="Cabin"/>
                <a:sym typeface="Cabin"/>
              </a:defRPr>
            </a:lvl3pPr>
            <a:lvl4pPr marR="0" lvl="3" algn="l" rtl="0">
              <a:lnSpc>
                <a:spcPct val="100000"/>
              </a:lnSpc>
              <a:spcBef>
                <a:spcPts val="1000"/>
              </a:spcBef>
              <a:spcAft>
                <a:spcPts val="0"/>
              </a:spcAft>
              <a:buClr>
                <a:schemeClr val="accent2"/>
              </a:buClr>
              <a:buSzPts val="2000"/>
              <a:buFont typeface="Arial"/>
              <a:buNone/>
              <a:defRPr sz="2000" b="0" i="0" u="none" strike="noStrike" cap="none">
                <a:solidFill>
                  <a:srgbClr val="262626"/>
                </a:solidFill>
                <a:latin typeface="Cabin"/>
                <a:ea typeface="Cabin"/>
                <a:cs typeface="Cabin"/>
                <a:sym typeface="Cabin"/>
              </a:defRPr>
            </a:lvl4pPr>
            <a:lvl5pPr marR="0" lvl="4" algn="l" rtl="0">
              <a:lnSpc>
                <a:spcPct val="100000"/>
              </a:lnSpc>
              <a:spcBef>
                <a:spcPts val="1000"/>
              </a:spcBef>
              <a:spcAft>
                <a:spcPts val="0"/>
              </a:spcAft>
              <a:buClr>
                <a:schemeClr val="accent2"/>
              </a:buClr>
              <a:buSzPts val="2000"/>
              <a:buFont typeface="Arial"/>
              <a:buNone/>
              <a:defRPr sz="2000" b="0" i="0" u="none" strike="noStrike" cap="none">
                <a:solidFill>
                  <a:srgbClr val="262626"/>
                </a:solidFill>
                <a:latin typeface="Cabin"/>
                <a:ea typeface="Cabin"/>
                <a:cs typeface="Cabin"/>
                <a:sym typeface="Cabin"/>
              </a:defRPr>
            </a:lvl5pPr>
            <a:lvl6pPr marR="0" lvl="5"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6pPr>
            <a:lvl7pPr marR="0" lvl="6"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7pPr>
            <a:lvl8pPr marR="0" lvl="7"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8pPr>
            <a:lvl9pPr marR="0" lvl="8"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9pPr>
          </a:lstStyle>
          <a:p>
            <a:endParaRPr/>
          </a:p>
        </p:txBody>
      </p:sp>
      <p:sp>
        <p:nvSpPr>
          <p:cNvPr id="70" name="Google Shape;70;p10"/>
          <p:cNvSpPr txBox="1">
            <a:spLocks noGrp="1"/>
          </p:cNvSpPr>
          <p:nvPr>
            <p:ph type="body" idx="1"/>
          </p:nvPr>
        </p:nvSpPr>
        <p:spPr>
          <a:xfrm>
            <a:off x="1115568" y="3549918"/>
            <a:ext cx="3794760" cy="2194037"/>
          </a:xfrm>
          <a:prstGeom prst="rect">
            <a:avLst/>
          </a:prstGeom>
          <a:noFill/>
          <a:ln>
            <a:noFill/>
          </a:ln>
        </p:spPr>
        <p:txBody>
          <a:bodyPr spcFirstLastPara="1" wrap="square" lIns="91425" tIns="45700" rIns="91425" bIns="45700" anchor="t" anchorCtr="1"/>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71" name="Google Shape;71;p10"/>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0"/>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marR="0" lvl="0" algn="ctr" rtl="0">
              <a:lnSpc>
                <a:spcPct val="90000"/>
              </a:lnSpc>
              <a:spcBef>
                <a:spcPts val="0"/>
              </a:spcBef>
              <a:spcAft>
                <a:spcPts val="0"/>
              </a:spcAft>
              <a:buClr>
                <a:srgbClr val="262626"/>
              </a:buClr>
              <a:buSzPts val="2800"/>
              <a:buFont typeface="Cabin"/>
              <a:buNone/>
              <a:defRPr sz="2800" b="0" i="0" u="none" strike="noStrike" cap="none">
                <a:solidFill>
                  <a:srgbClr val="262626"/>
                </a:solidFill>
                <a:latin typeface="Cabin"/>
                <a:ea typeface="Cabin"/>
                <a:cs typeface="Cabin"/>
                <a:sym typeface="Cab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262626"/>
                </a:solidFill>
                <a:latin typeface="Cabin"/>
                <a:ea typeface="Cabin"/>
                <a:cs typeface="Cabin"/>
                <a:sym typeface="Cabin"/>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9pPr>
          </a:lstStyle>
          <a:p>
            <a:endParaRPr/>
          </a:p>
        </p:txBody>
      </p:sp>
      <p:sp>
        <p:nvSpPr>
          <p:cNvPr id="12" name="Google Shape;12;p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b="0" i="0" u="none" strike="noStrike" cap="none">
                <a:solidFill>
                  <a:schemeClr val="dk1"/>
                </a:solidFill>
                <a:latin typeface="Cabin"/>
                <a:ea typeface="Cabin"/>
                <a:cs typeface="Cabin"/>
                <a:sym typeface="Cabin"/>
              </a:defRPr>
            </a:lvl1pPr>
            <a:lvl2pPr marR="0" lvl="1" algn="l" rtl="0">
              <a:spcBef>
                <a:spcPts val="0"/>
              </a:spcBef>
              <a:spcAft>
                <a:spcPts val="0"/>
              </a:spcAft>
              <a:buSzPts val="1400"/>
              <a:buNone/>
              <a:defRPr sz="1800" b="0" i="0" u="none" strike="noStrike" cap="none">
                <a:solidFill>
                  <a:schemeClr val="dk1"/>
                </a:solidFill>
                <a:latin typeface="Cabin"/>
                <a:ea typeface="Cabin"/>
                <a:cs typeface="Cabin"/>
                <a:sym typeface="Cabin"/>
              </a:defRPr>
            </a:lvl2pPr>
            <a:lvl3pPr marR="0" lvl="2" algn="l" rtl="0">
              <a:spcBef>
                <a:spcPts val="0"/>
              </a:spcBef>
              <a:spcAft>
                <a:spcPts val="0"/>
              </a:spcAft>
              <a:buSzPts val="1400"/>
              <a:buNone/>
              <a:defRPr sz="1800" b="0" i="0" u="none" strike="noStrike" cap="none">
                <a:solidFill>
                  <a:schemeClr val="dk1"/>
                </a:solidFill>
                <a:latin typeface="Cabin"/>
                <a:ea typeface="Cabin"/>
                <a:cs typeface="Cabin"/>
                <a:sym typeface="Cabin"/>
              </a:defRPr>
            </a:lvl3pPr>
            <a:lvl4pPr marR="0" lvl="3" algn="l" rtl="0">
              <a:spcBef>
                <a:spcPts val="0"/>
              </a:spcBef>
              <a:spcAft>
                <a:spcPts val="0"/>
              </a:spcAft>
              <a:buSzPts val="1400"/>
              <a:buNone/>
              <a:defRPr sz="1800" b="0" i="0" u="none" strike="noStrike" cap="none">
                <a:solidFill>
                  <a:schemeClr val="dk1"/>
                </a:solidFill>
                <a:latin typeface="Cabin"/>
                <a:ea typeface="Cabin"/>
                <a:cs typeface="Cabin"/>
                <a:sym typeface="Cabin"/>
              </a:defRPr>
            </a:lvl4pPr>
            <a:lvl5pPr marR="0" lvl="4" algn="l" rtl="0">
              <a:spcBef>
                <a:spcPts val="0"/>
              </a:spcBef>
              <a:spcAft>
                <a:spcPts val="0"/>
              </a:spcAft>
              <a:buSzPts val="1400"/>
              <a:buNone/>
              <a:defRPr sz="1800" b="0" i="0" u="none" strike="noStrike" cap="none">
                <a:solidFill>
                  <a:schemeClr val="dk1"/>
                </a:solidFill>
                <a:latin typeface="Cabin"/>
                <a:ea typeface="Cabin"/>
                <a:cs typeface="Cabin"/>
                <a:sym typeface="Cabin"/>
              </a:defRPr>
            </a:lvl5pPr>
            <a:lvl6pPr marR="0" lvl="5" algn="l" rtl="0">
              <a:spcBef>
                <a:spcPts val="0"/>
              </a:spcBef>
              <a:spcAft>
                <a:spcPts val="0"/>
              </a:spcAft>
              <a:buSzPts val="1400"/>
              <a:buNone/>
              <a:defRPr sz="1800" b="0" i="0" u="none" strike="noStrike" cap="none">
                <a:solidFill>
                  <a:schemeClr val="dk1"/>
                </a:solidFill>
                <a:latin typeface="Cabin"/>
                <a:ea typeface="Cabin"/>
                <a:cs typeface="Cabin"/>
                <a:sym typeface="Cabin"/>
              </a:defRPr>
            </a:lvl6pPr>
            <a:lvl7pPr marR="0" lvl="6" algn="l" rtl="0">
              <a:spcBef>
                <a:spcPts val="0"/>
              </a:spcBef>
              <a:spcAft>
                <a:spcPts val="0"/>
              </a:spcAft>
              <a:buSzPts val="1400"/>
              <a:buNone/>
              <a:defRPr sz="1800" b="0" i="0" u="none" strike="noStrike" cap="none">
                <a:solidFill>
                  <a:schemeClr val="dk1"/>
                </a:solidFill>
                <a:latin typeface="Cabin"/>
                <a:ea typeface="Cabin"/>
                <a:cs typeface="Cabin"/>
                <a:sym typeface="Cabin"/>
              </a:defRPr>
            </a:lvl7pPr>
            <a:lvl8pPr marR="0" lvl="7" algn="l" rtl="0">
              <a:spcBef>
                <a:spcPts val="0"/>
              </a:spcBef>
              <a:spcAft>
                <a:spcPts val="0"/>
              </a:spcAft>
              <a:buSzPts val="1400"/>
              <a:buNone/>
              <a:defRPr sz="1800" b="0" i="0" u="none" strike="noStrike" cap="none">
                <a:solidFill>
                  <a:schemeClr val="dk1"/>
                </a:solidFill>
                <a:latin typeface="Cabin"/>
                <a:ea typeface="Cabin"/>
                <a:cs typeface="Cabin"/>
                <a:sym typeface="Cabin"/>
              </a:defRPr>
            </a:lvl8pPr>
            <a:lvl9pPr marR="0" lvl="8" algn="l" rtl="0">
              <a:spcBef>
                <a:spcPts val="0"/>
              </a:spcBef>
              <a:spcAft>
                <a:spcPts val="0"/>
              </a:spcAft>
              <a:buSzPts val="1400"/>
              <a:buNone/>
              <a:defRPr sz="1800" b="0" i="0" u="none" strike="noStrike" cap="none">
                <a:solidFill>
                  <a:schemeClr val="dk1"/>
                </a:solidFill>
                <a:latin typeface="Cabin"/>
                <a:ea typeface="Cabin"/>
                <a:cs typeface="Cabin"/>
                <a:sym typeface="Cabin"/>
              </a:defRPr>
            </a:lvl9pPr>
          </a:lstStyle>
          <a:p>
            <a:endParaRPr/>
          </a:p>
        </p:txBody>
      </p:sp>
      <p:sp>
        <p:nvSpPr>
          <p:cNvPr id="13" name="Google Shape;13;p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b="0" i="0" u="none" strike="noStrike" cap="none">
                <a:solidFill>
                  <a:schemeClr val="dk1"/>
                </a:solidFill>
                <a:latin typeface="Cabin"/>
                <a:ea typeface="Cabin"/>
                <a:cs typeface="Cabin"/>
                <a:sym typeface="Cabin"/>
              </a:defRPr>
            </a:lvl1pPr>
            <a:lvl2pPr marR="0" lvl="1" algn="l" rtl="0">
              <a:spcBef>
                <a:spcPts val="0"/>
              </a:spcBef>
              <a:spcAft>
                <a:spcPts val="0"/>
              </a:spcAft>
              <a:buSzPts val="1400"/>
              <a:buNone/>
              <a:defRPr sz="1800" b="0" i="0" u="none" strike="noStrike" cap="none">
                <a:solidFill>
                  <a:schemeClr val="dk1"/>
                </a:solidFill>
                <a:latin typeface="Cabin"/>
                <a:ea typeface="Cabin"/>
                <a:cs typeface="Cabin"/>
                <a:sym typeface="Cabin"/>
              </a:defRPr>
            </a:lvl2pPr>
            <a:lvl3pPr marR="0" lvl="2" algn="l" rtl="0">
              <a:spcBef>
                <a:spcPts val="0"/>
              </a:spcBef>
              <a:spcAft>
                <a:spcPts val="0"/>
              </a:spcAft>
              <a:buSzPts val="1400"/>
              <a:buNone/>
              <a:defRPr sz="1800" b="0" i="0" u="none" strike="noStrike" cap="none">
                <a:solidFill>
                  <a:schemeClr val="dk1"/>
                </a:solidFill>
                <a:latin typeface="Cabin"/>
                <a:ea typeface="Cabin"/>
                <a:cs typeface="Cabin"/>
                <a:sym typeface="Cabin"/>
              </a:defRPr>
            </a:lvl3pPr>
            <a:lvl4pPr marR="0" lvl="3" algn="l" rtl="0">
              <a:spcBef>
                <a:spcPts val="0"/>
              </a:spcBef>
              <a:spcAft>
                <a:spcPts val="0"/>
              </a:spcAft>
              <a:buSzPts val="1400"/>
              <a:buNone/>
              <a:defRPr sz="1800" b="0" i="0" u="none" strike="noStrike" cap="none">
                <a:solidFill>
                  <a:schemeClr val="dk1"/>
                </a:solidFill>
                <a:latin typeface="Cabin"/>
                <a:ea typeface="Cabin"/>
                <a:cs typeface="Cabin"/>
                <a:sym typeface="Cabin"/>
              </a:defRPr>
            </a:lvl4pPr>
            <a:lvl5pPr marR="0" lvl="4" algn="l" rtl="0">
              <a:spcBef>
                <a:spcPts val="0"/>
              </a:spcBef>
              <a:spcAft>
                <a:spcPts val="0"/>
              </a:spcAft>
              <a:buSzPts val="1400"/>
              <a:buNone/>
              <a:defRPr sz="1800" b="0" i="0" u="none" strike="noStrike" cap="none">
                <a:solidFill>
                  <a:schemeClr val="dk1"/>
                </a:solidFill>
                <a:latin typeface="Cabin"/>
                <a:ea typeface="Cabin"/>
                <a:cs typeface="Cabin"/>
                <a:sym typeface="Cabin"/>
              </a:defRPr>
            </a:lvl5pPr>
            <a:lvl6pPr marR="0" lvl="5" algn="l" rtl="0">
              <a:spcBef>
                <a:spcPts val="0"/>
              </a:spcBef>
              <a:spcAft>
                <a:spcPts val="0"/>
              </a:spcAft>
              <a:buSzPts val="1400"/>
              <a:buNone/>
              <a:defRPr sz="1800" b="0" i="0" u="none" strike="noStrike" cap="none">
                <a:solidFill>
                  <a:schemeClr val="dk1"/>
                </a:solidFill>
                <a:latin typeface="Cabin"/>
                <a:ea typeface="Cabin"/>
                <a:cs typeface="Cabin"/>
                <a:sym typeface="Cabin"/>
              </a:defRPr>
            </a:lvl6pPr>
            <a:lvl7pPr marR="0" lvl="6" algn="l" rtl="0">
              <a:spcBef>
                <a:spcPts val="0"/>
              </a:spcBef>
              <a:spcAft>
                <a:spcPts val="0"/>
              </a:spcAft>
              <a:buSzPts val="1400"/>
              <a:buNone/>
              <a:defRPr sz="1800" b="0" i="0" u="none" strike="noStrike" cap="none">
                <a:solidFill>
                  <a:schemeClr val="dk1"/>
                </a:solidFill>
                <a:latin typeface="Cabin"/>
                <a:ea typeface="Cabin"/>
                <a:cs typeface="Cabin"/>
                <a:sym typeface="Cabin"/>
              </a:defRPr>
            </a:lvl7pPr>
            <a:lvl8pPr marR="0" lvl="7" algn="l" rtl="0">
              <a:spcBef>
                <a:spcPts val="0"/>
              </a:spcBef>
              <a:spcAft>
                <a:spcPts val="0"/>
              </a:spcAft>
              <a:buSzPts val="1400"/>
              <a:buNone/>
              <a:defRPr sz="1800" b="0" i="0" u="none" strike="noStrike" cap="none">
                <a:solidFill>
                  <a:schemeClr val="dk1"/>
                </a:solidFill>
                <a:latin typeface="Cabin"/>
                <a:ea typeface="Cabin"/>
                <a:cs typeface="Cabin"/>
                <a:sym typeface="Cabin"/>
              </a:defRPr>
            </a:lvl8pPr>
            <a:lvl9pPr marR="0" lvl="8" algn="l" rtl="0">
              <a:spcBef>
                <a:spcPts val="0"/>
              </a:spcBef>
              <a:spcAft>
                <a:spcPts val="0"/>
              </a:spcAft>
              <a:buSzPts val="1400"/>
              <a:buNone/>
              <a:defRPr sz="1800" b="0" i="0" u="none" strike="noStrike" cap="none">
                <a:solidFill>
                  <a:schemeClr val="dk1"/>
                </a:solidFill>
                <a:latin typeface="Cabin"/>
                <a:ea typeface="Cabin"/>
                <a:cs typeface="Cabin"/>
                <a:sym typeface="Cabin"/>
              </a:defRPr>
            </a:lvl9pPr>
          </a:lstStyle>
          <a:p>
            <a:endParaRPr/>
          </a:p>
        </p:txBody>
      </p:sp>
      <p:sp>
        <p:nvSpPr>
          <p:cNvPr id="14" name="Google Shape;14;p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Cabin"/>
                <a:ea typeface="Cabin"/>
                <a:cs typeface="Cabin"/>
                <a:sym typeface="Cabin"/>
              </a:defRPr>
            </a:lvl1pPr>
            <a:lvl2pPr marL="0" marR="0" lvl="1" indent="0" algn="ctr" rtl="0">
              <a:spcBef>
                <a:spcPts val="0"/>
              </a:spcBef>
              <a:buNone/>
              <a:defRPr sz="1100" b="0" i="0" u="none" strike="noStrike" cap="none">
                <a:solidFill>
                  <a:srgbClr val="FFFFFF"/>
                </a:solidFill>
                <a:latin typeface="Cabin"/>
                <a:ea typeface="Cabin"/>
                <a:cs typeface="Cabin"/>
                <a:sym typeface="Cabin"/>
              </a:defRPr>
            </a:lvl2pPr>
            <a:lvl3pPr marL="0" marR="0" lvl="2" indent="0" algn="ctr" rtl="0">
              <a:spcBef>
                <a:spcPts val="0"/>
              </a:spcBef>
              <a:buNone/>
              <a:defRPr sz="1100" b="0" i="0" u="none" strike="noStrike" cap="none">
                <a:solidFill>
                  <a:srgbClr val="FFFFFF"/>
                </a:solidFill>
                <a:latin typeface="Cabin"/>
                <a:ea typeface="Cabin"/>
                <a:cs typeface="Cabin"/>
                <a:sym typeface="Cabin"/>
              </a:defRPr>
            </a:lvl3pPr>
            <a:lvl4pPr marL="0" marR="0" lvl="3" indent="0" algn="ctr" rtl="0">
              <a:spcBef>
                <a:spcPts val="0"/>
              </a:spcBef>
              <a:buNone/>
              <a:defRPr sz="1100" b="0" i="0" u="none" strike="noStrike" cap="none">
                <a:solidFill>
                  <a:srgbClr val="FFFFFF"/>
                </a:solidFill>
                <a:latin typeface="Cabin"/>
                <a:ea typeface="Cabin"/>
                <a:cs typeface="Cabin"/>
                <a:sym typeface="Cabin"/>
              </a:defRPr>
            </a:lvl4pPr>
            <a:lvl5pPr marL="0" marR="0" lvl="4" indent="0" algn="ctr" rtl="0">
              <a:spcBef>
                <a:spcPts val="0"/>
              </a:spcBef>
              <a:buNone/>
              <a:defRPr sz="1100" b="0" i="0" u="none" strike="noStrike" cap="none">
                <a:solidFill>
                  <a:srgbClr val="FFFFFF"/>
                </a:solidFill>
                <a:latin typeface="Cabin"/>
                <a:ea typeface="Cabin"/>
                <a:cs typeface="Cabin"/>
                <a:sym typeface="Cabin"/>
              </a:defRPr>
            </a:lvl5pPr>
            <a:lvl6pPr marL="0" marR="0" lvl="5" indent="0" algn="ctr" rtl="0">
              <a:spcBef>
                <a:spcPts val="0"/>
              </a:spcBef>
              <a:buNone/>
              <a:defRPr sz="1100" b="0" i="0" u="none" strike="noStrike" cap="none">
                <a:solidFill>
                  <a:srgbClr val="FFFFFF"/>
                </a:solidFill>
                <a:latin typeface="Cabin"/>
                <a:ea typeface="Cabin"/>
                <a:cs typeface="Cabin"/>
                <a:sym typeface="Cabin"/>
              </a:defRPr>
            </a:lvl6pPr>
            <a:lvl7pPr marL="0" marR="0" lvl="6" indent="0" algn="ctr" rtl="0">
              <a:spcBef>
                <a:spcPts val="0"/>
              </a:spcBef>
              <a:buNone/>
              <a:defRPr sz="1100" b="0" i="0" u="none" strike="noStrike" cap="none">
                <a:solidFill>
                  <a:srgbClr val="FFFFFF"/>
                </a:solidFill>
                <a:latin typeface="Cabin"/>
                <a:ea typeface="Cabin"/>
                <a:cs typeface="Cabin"/>
                <a:sym typeface="Cabin"/>
              </a:defRPr>
            </a:lvl7pPr>
            <a:lvl8pPr marL="0" marR="0" lvl="7" indent="0" algn="ctr" rtl="0">
              <a:spcBef>
                <a:spcPts val="0"/>
              </a:spcBef>
              <a:buNone/>
              <a:defRPr sz="1100" b="0" i="0" u="none" strike="noStrike" cap="none">
                <a:solidFill>
                  <a:srgbClr val="FFFFFF"/>
                </a:solidFill>
                <a:latin typeface="Cabin"/>
                <a:ea typeface="Cabin"/>
                <a:cs typeface="Cabin"/>
                <a:sym typeface="Cabin"/>
              </a:defRPr>
            </a:lvl8pPr>
            <a:lvl9pPr marL="0" marR="0" lvl="8" indent="0" algn="ctr" rtl="0">
              <a:spcBef>
                <a:spcPts val="0"/>
              </a:spcBef>
              <a:buNone/>
              <a:defRPr sz="1100" b="0" i="0" u="none" strike="noStrike" cap="none">
                <a:solidFill>
                  <a:srgbClr val="FFFFFF"/>
                </a:solidFill>
                <a:latin typeface="Cabin"/>
                <a:ea typeface="Cabin"/>
                <a:cs typeface="Cabin"/>
                <a:sym typeface="Cabin"/>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2.png"/><Relationship Id="rId12"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9.png"/><Relationship Id="rId10" Type="http://schemas.openxmlformats.org/officeDocument/2006/relationships/image" Target="../media/image6.png"/><Relationship Id="rId4" Type="http://schemas.openxmlformats.org/officeDocument/2006/relationships/image" Target="../media/image12.png"/><Relationship Id="rId9" Type="http://schemas.openxmlformats.org/officeDocument/2006/relationships/image" Target="../media/image7.png"/><Relationship Id="rId14" Type="http://schemas.openxmlformats.org/officeDocument/2006/relationships/image" Target="../media/image16.png"/></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3.png"/><Relationship Id="rId3" Type="http://schemas.openxmlformats.org/officeDocument/2006/relationships/image" Target="../media/image17.png"/><Relationship Id="rId7" Type="http://schemas.openxmlformats.org/officeDocument/2006/relationships/image" Target="../media/image9.png"/><Relationship Id="rId12"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8.png"/><Relationship Id="rId11" Type="http://schemas.openxmlformats.org/officeDocument/2006/relationships/image" Target="../media/image7.png"/><Relationship Id="rId5" Type="http://schemas.openxmlformats.org/officeDocument/2006/relationships/image" Target="../media/image3.png"/><Relationship Id="rId10" Type="http://schemas.openxmlformats.org/officeDocument/2006/relationships/image" Target="../media/image21.png"/><Relationship Id="rId4" Type="http://schemas.openxmlformats.org/officeDocument/2006/relationships/image" Target="../media/image2.png"/><Relationship Id="rId9" Type="http://schemas.openxmlformats.org/officeDocument/2006/relationships/image" Target="../media/image20.png"/></Relationships>
</file>

<file path=ppt/slides/_rels/slide2.xml.rels><?xml version="1.0" encoding="UTF-8" standalone="yes"?>
<Relationships xmlns="http://schemas.openxmlformats.org/package/2006/relationships"><Relationship Id="rId8" Type="http://schemas.openxmlformats.org/officeDocument/2006/relationships/hyperlink" Target="http://www.georgiabioed.org/education/equipment-depot/" TargetMode="External"/><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parts-to-purpose.herokuapp.com/"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title"/>
          </p:nvPr>
        </p:nvSpPr>
        <p:spPr>
          <a:xfrm>
            <a:off x="2231111" y="2483942"/>
            <a:ext cx="7729800" cy="1188600"/>
          </a:xfrm>
          <a:prstGeom prst="rect">
            <a:avLst/>
          </a:prstGeom>
        </p:spPr>
        <p:txBody>
          <a:bodyPr spcFirstLastPara="1" wrap="square" lIns="182875" tIns="182875" rIns="182875" bIns="182875" anchor="ctr" anchorCtr="0">
            <a:noAutofit/>
          </a:bodyPr>
          <a:lstStyle/>
          <a:p>
            <a:pPr marL="0" lvl="0" indent="0" algn="ctr" rtl="0">
              <a:spcBef>
                <a:spcPts val="0"/>
              </a:spcBef>
              <a:spcAft>
                <a:spcPts val="0"/>
              </a:spcAft>
              <a:buNone/>
            </a:pPr>
            <a:r>
              <a:rPr lang="en-US"/>
              <a:t>Team SciFly</a:t>
            </a:r>
            <a:endParaRPr/>
          </a:p>
        </p:txBody>
      </p:sp>
      <p:sp>
        <p:nvSpPr>
          <p:cNvPr id="92" name="Google Shape;92;p13"/>
          <p:cNvSpPr txBox="1">
            <a:spLocks noGrp="1"/>
          </p:cNvSpPr>
          <p:nvPr>
            <p:ph type="body" idx="1"/>
          </p:nvPr>
        </p:nvSpPr>
        <p:spPr>
          <a:xfrm>
            <a:off x="3036744" y="3672546"/>
            <a:ext cx="6311100" cy="1188600"/>
          </a:xfrm>
          <a:prstGeom prst="rect">
            <a:avLst/>
          </a:prstGeom>
        </p:spPr>
        <p:txBody>
          <a:bodyPr spcFirstLastPara="1" wrap="square" lIns="91425" tIns="45700" rIns="91425" bIns="45700" anchor="t" anchorCtr="0">
            <a:noAutofit/>
          </a:bodyPr>
          <a:lstStyle/>
          <a:p>
            <a:pPr marL="0" lvl="0" indent="0" algn="ctr" rtl="0">
              <a:spcBef>
                <a:spcPts val="1000"/>
              </a:spcBef>
              <a:spcAft>
                <a:spcPts val="0"/>
              </a:spcAft>
              <a:buNone/>
            </a:pPr>
            <a:r>
              <a:rPr lang="en-US"/>
              <a:t>Mary, Komal, Philip, Tony, &amp; Nathan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232" name="Google Shape;232;p22"/>
          <p:cNvPicPr preferRelativeResize="0"/>
          <p:nvPr/>
        </p:nvPicPr>
        <p:blipFill rotWithShape="1">
          <a:blip r:embed="rId3">
            <a:alphaModFix/>
          </a:blip>
          <a:srcRect/>
          <a:stretch/>
        </p:blipFill>
        <p:spPr>
          <a:xfrm>
            <a:off x="1228068" y="1691770"/>
            <a:ext cx="3958702" cy="4721825"/>
          </a:xfrm>
          <a:prstGeom prst="rect">
            <a:avLst/>
          </a:prstGeom>
          <a:noFill/>
          <a:ln>
            <a:noFill/>
          </a:ln>
        </p:spPr>
      </p:pic>
      <p:pic>
        <p:nvPicPr>
          <p:cNvPr id="233" name="Google Shape;233;p22"/>
          <p:cNvPicPr preferRelativeResize="0"/>
          <p:nvPr/>
        </p:nvPicPr>
        <p:blipFill>
          <a:blip r:embed="rId4">
            <a:alphaModFix/>
          </a:blip>
          <a:stretch>
            <a:fillRect/>
          </a:stretch>
        </p:blipFill>
        <p:spPr>
          <a:xfrm>
            <a:off x="-841428" y="1735650"/>
            <a:ext cx="7180924" cy="4634099"/>
          </a:xfrm>
          <a:prstGeom prst="rect">
            <a:avLst/>
          </a:prstGeom>
          <a:noFill/>
          <a:ln>
            <a:noFill/>
          </a:ln>
        </p:spPr>
      </p:pic>
      <p:pic>
        <p:nvPicPr>
          <p:cNvPr id="234" name="Google Shape;234;p22"/>
          <p:cNvPicPr preferRelativeResize="0"/>
          <p:nvPr/>
        </p:nvPicPr>
        <p:blipFill rotWithShape="1">
          <a:blip r:embed="rId5">
            <a:alphaModFix/>
          </a:blip>
          <a:srcRect/>
          <a:stretch/>
        </p:blipFill>
        <p:spPr>
          <a:xfrm>
            <a:off x="2548151" y="3878825"/>
            <a:ext cx="796900" cy="796900"/>
          </a:xfrm>
          <a:prstGeom prst="rect">
            <a:avLst/>
          </a:prstGeom>
          <a:noFill/>
          <a:ln w="38100" cap="flat" cmpd="sng">
            <a:solidFill>
              <a:srgbClr val="7B7265"/>
            </a:solidFill>
            <a:prstDash val="solid"/>
            <a:round/>
            <a:headEnd type="none" w="sm" len="sm"/>
            <a:tailEnd type="none" w="sm" len="sm"/>
          </a:ln>
        </p:spPr>
      </p:pic>
      <p:sp>
        <p:nvSpPr>
          <p:cNvPr id="235" name="Google Shape;235;p22"/>
          <p:cNvSpPr txBox="1">
            <a:spLocks noGrp="1"/>
          </p:cNvSpPr>
          <p:nvPr>
            <p:ph type="title"/>
          </p:nvPr>
        </p:nvSpPr>
        <p:spPr>
          <a:xfrm>
            <a:off x="1605535" y="461830"/>
            <a:ext cx="9267300" cy="92040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Future Features</a:t>
            </a:r>
            <a:endParaRPr/>
          </a:p>
        </p:txBody>
      </p:sp>
      <p:sp>
        <p:nvSpPr>
          <p:cNvPr id="236" name="Google Shape;236;p22"/>
          <p:cNvSpPr txBox="1"/>
          <p:nvPr/>
        </p:nvSpPr>
        <p:spPr>
          <a:xfrm>
            <a:off x="6166725" y="1903150"/>
            <a:ext cx="4706100" cy="393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sz="1800" b="1" u="sng">
                <a:solidFill>
                  <a:schemeClr val="dk1"/>
                </a:solidFill>
                <a:latin typeface="Calibri"/>
                <a:ea typeface="Calibri"/>
                <a:cs typeface="Calibri"/>
                <a:sym typeface="Calibri"/>
              </a:rPr>
              <a:t>Admin Page</a:t>
            </a:r>
            <a:endParaRPr>
              <a:solidFill>
                <a:schemeClr val="dk1"/>
              </a:solidFill>
            </a:endParaRPr>
          </a:p>
          <a:p>
            <a:pPr marL="228600" lvl="0" indent="-228600" algn="l" rtl="0">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Update, manage, and track their inventory of donations</a:t>
            </a:r>
            <a:endParaRPr>
              <a:solidFill>
                <a:schemeClr val="dk1"/>
              </a:solidFill>
            </a:endParaRPr>
          </a:p>
          <a:p>
            <a:pPr marL="228600" lvl="0" indent="-228600" algn="l" rtl="0">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Give them their own support options for users</a:t>
            </a:r>
            <a:br>
              <a:rPr lang="en-US">
                <a:solidFill>
                  <a:schemeClr val="dk1"/>
                </a:solidFill>
                <a:latin typeface="Calibri"/>
                <a:ea typeface="Calibri"/>
                <a:cs typeface="Calibri"/>
                <a:sym typeface="Calibri"/>
              </a:rPr>
            </a:br>
            <a:endParaRPr>
              <a:solidFill>
                <a:schemeClr val="dk1"/>
              </a:solidFill>
            </a:endParaRPr>
          </a:p>
          <a:p>
            <a:pPr marL="0" lvl="0" indent="0" algn="l" rtl="0">
              <a:spcBef>
                <a:spcPts val="0"/>
              </a:spcBef>
              <a:spcAft>
                <a:spcPts val="0"/>
              </a:spcAft>
              <a:buClr>
                <a:srgbClr val="000000"/>
              </a:buClr>
              <a:buSzPts val="1100"/>
              <a:buFont typeface="Arial"/>
              <a:buNone/>
            </a:pPr>
            <a:r>
              <a:rPr lang="en-US" sz="1800" b="1" u="sng">
                <a:solidFill>
                  <a:schemeClr val="dk1"/>
                </a:solidFill>
                <a:latin typeface="Calibri"/>
                <a:ea typeface="Calibri"/>
                <a:cs typeface="Calibri"/>
                <a:sym typeface="Calibri"/>
              </a:rPr>
              <a:t>Search Order History</a:t>
            </a:r>
            <a:endParaRPr>
              <a:solidFill>
                <a:schemeClr val="dk1"/>
              </a:solidFill>
            </a:endParaRPr>
          </a:p>
          <a:p>
            <a:pPr marL="228600" lvl="0" indent="-228600" algn="l" rtl="0">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Give users a way to review order history</a:t>
            </a:r>
            <a:endParaRPr>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Also include Print button on the Order Confirmation page</a:t>
            </a:r>
            <a:br>
              <a:rPr lang="en-US">
                <a:solidFill>
                  <a:schemeClr val="dk1"/>
                </a:solidFill>
                <a:latin typeface="Calibri"/>
                <a:ea typeface="Calibri"/>
                <a:cs typeface="Calibri"/>
                <a:sym typeface="Calibri"/>
              </a:rPr>
            </a:br>
            <a:endParaRPr>
              <a:solidFill>
                <a:schemeClr val="dk1"/>
              </a:solidFill>
              <a:latin typeface="Calibri"/>
              <a:ea typeface="Calibri"/>
              <a:cs typeface="Calibri"/>
              <a:sym typeface="Calibri"/>
            </a:endParaRPr>
          </a:p>
          <a:p>
            <a:pPr marL="0" lvl="0" indent="0" algn="l" rtl="0">
              <a:spcBef>
                <a:spcPts val="0"/>
              </a:spcBef>
              <a:spcAft>
                <a:spcPts val="0"/>
              </a:spcAft>
              <a:buNone/>
            </a:pPr>
            <a:r>
              <a:rPr lang="en-US" sz="1800" b="1" u="sng">
                <a:solidFill>
                  <a:schemeClr val="dk1"/>
                </a:solidFill>
                <a:latin typeface="Calibri"/>
                <a:ea typeface="Calibri"/>
                <a:cs typeface="Calibri"/>
                <a:sym typeface="Calibri"/>
              </a:rPr>
              <a:t>Analytic Data Tracking</a:t>
            </a:r>
            <a:endParaRPr sz="1800" b="1" u="sng">
              <a:solidFill>
                <a:schemeClr val="dk1"/>
              </a:solidFill>
              <a:latin typeface="Calibri"/>
              <a:ea typeface="Calibri"/>
              <a:cs typeface="Calibri"/>
              <a:sym typeface="Calibri"/>
            </a:endParaRPr>
          </a:p>
          <a:p>
            <a:pPr marL="228600" lvl="0" indent="-228600" algn="l" rtl="0">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Let Admins track inventory requests and patterns</a:t>
            </a:r>
            <a:endParaRPr>
              <a:solidFill>
                <a:schemeClr val="dk1"/>
              </a:solidFill>
              <a:latin typeface="Calibri"/>
              <a:ea typeface="Calibri"/>
              <a:cs typeface="Calibri"/>
              <a:sym typeface="Calibri"/>
            </a:endParaRPr>
          </a:p>
          <a:p>
            <a:pPr marL="228600" lvl="0" indent="-228600" algn="l" rtl="0">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Gives Admins more reactive power to the needs of their donatees</a:t>
            </a:r>
            <a:endParaRPr>
              <a:solidFill>
                <a:schemeClr val="dk1"/>
              </a:solidFill>
              <a:latin typeface="Calibri"/>
              <a:ea typeface="Calibri"/>
              <a:cs typeface="Calibri"/>
              <a:sym typeface="Calibri"/>
            </a:endParaRPr>
          </a:p>
        </p:txBody>
      </p:sp>
      <p:pic>
        <p:nvPicPr>
          <p:cNvPr id="237" name="Google Shape;237;p22"/>
          <p:cNvPicPr preferRelativeResize="0"/>
          <p:nvPr/>
        </p:nvPicPr>
        <p:blipFill rotWithShape="1">
          <a:blip r:embed="rId6">
            <a:alphaModFix/>
          </a:blip>
          <a:srcRect/>
          <a:stretch/>
        </p:blipFill>
        <p:spPr>
          <a:xfrm>
            <a:off x="1834246" y="3162123"/>
            <a:ext cx="1513609" cy="399111"/>
          </a:xfrm>
          <a:prstGeom prst="rect">
            <a:avLst/>
          </a:prstGeom>
          <a:noFill/>
          <a:ln>
            <a:noFill/>
          </a:ln>
        </p:spPr>
      </p:pic>
      <p:pic>
        <p:nvPicPr>
          <p:cNvPr id="238" name="Google Shape;238;p22"/>
          <p:cNvPicPr preferRelativeResize="0"/>
          <p:nvPr/>
        </p:nvPicPr>
        <p:blipFill rotWithShape="1">
          <a:blip r:embed="rId7">
            <a:alphaModFix/>
          </a:blip>
          <a:srcRect/>
          <a:stretch/>
        </p:blipFill>
        <p:spPr>
          <a:xfrm>
            <a:off x="1587851" y="4753771"/>
            <a:ext cx="941195" cy="1211970"/>
          </a:xfrm>
          <a:prstGeom prst="rect">
            <a:avLst/>
          </a:prstGeom>
          <a:noFill/>
          <a:ln>
            <a:noFill/>
          </a:ln>
          <a:effectLst>
            <a:outerShdw blurRad="50800" dist="50800" dir="5400000" algn="ctr" rotWithShape="0">
              <a:srgbClr val="000000">
                <a:alpha val="0"/>
              </a:srgbClr>
            </a:outerShdw>
          </a:effectLst>
        </p:spPr>
      </p:pic>
      <p:pic>
        <p:nvPicPr>
          <p:cNvPr id="239" name="Google Shape;239;p22"/>
          <p:cNvPicPr preferRelativeResize="0"/>
          <p:nvPr/>
        </p:nvPicPr>
        <p:blipFill rotWithShape="1">
          <a:blip r:embed="rId8">
            <a:alphaModFix/>
          </a:blip>
          <a:srcRect/>
          <a:stretch/>
        </p:blipFill>
        <p:spPr>
          <a:xfrm>
            <a:off x="3527183" y="4534149"/>
            <a:ext cx="1204304" cy="1204304"/>
          </a:xfrm>
          <a:prstGeom prst="rect">
            <a:avLst/>
          </a:prstGeom>
          <a:noFill/>
          <a:ln>
            <a:noFill/>
          </a:ln>
        </p:spPr>
      </p:pic>
      <p:sp>
        <p:nvSpPr>
          <p:cNvPr id="240" name="Google Shape;240;p22"/>
          <p:cNvSpPr/>
          <p:nvPr/>
        </p:nvSpPr>
        <p:spPr>
          <a:xfrm rot="3495800">
            <a:off x="2232148" y="4537382"/>
            <a:ext cx="122049" cy="317428"/>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241" name="Google Shape;241;p22"/>
          <p:cNvSpPr/>
          <p:nvPr/>
        </p:nvSpPr>
        <p:spPr>
          <a:xfrm rot="-3131954">
            <a:off x="3534919" y="4521023"/>
            <a:ext cx="121876" cy="317504"/>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pic>
        <p:nvPicPr>
          <p:cNvPr id="242" name="Google Shape;242;p22"/>
          <p:cNvPicPr preferRelativeResize="0"/>
          <p:nvPr/>
        </p:nvPicPr>
        <p:blipFill rotWithShape="1">
          <a:blip r:embed="rId9">
            <a:alphaModFix/>
          </a:blip>
          <a:srcRect/>
          <a:stretch/>
        </p:blipFill>
        <p:spPr>
          <a:xfrm>
            <a:off x="2063717" y="2203018"/>
            <a:ext cx="1193301" cy="1041955"/>
          </a:xfrm>
          <a:prstGeom prst="rect">
            <a:avLst/>
          </a:prstGeom>
          <a:noFill/>
          <a:ln>
            <a:noFill/>
          </a:ln>
        </p:spPr>
      </p:pic>
      <p:pic>
        <p:nvPicPr>
          <p:cNvPr id="243" name="Google Shape;243;p22"/>
          <p:cNvPicPr preferRelativeResize="0"/>
          <p:nvPr/>
        </p:nvPicPr>
        <p:blipFill rotWithShape="1">
          <a:blip r:embed="rId10">
            <a:alphaModFix/>
          </a:blip>
          <a:srcRect/>
          <a:stretch/>
        </p:blipFill>
        <p:spPr>
          <a:xfrm>
            <a:off x="1834246" y="2509211"/>
            <a:ext cx="458942" cy="429570"/>
          </a:xfrm>
          <a:prstGeom prst="rect">
            <a:avLst/>
          </a:prstGeom>
          <a:noFill/>
          <a:ln>
            <a:noFill/>
          </a:ln>
        </p:spPr>
      </p:pic>
      <p:sp>
        <p:nvSpPr>
          <p:cNvPr id="244" name="Google Shape;244;p22"/>
          <p:cNvSpPr/>
          <p:nvPr/>
        </p:nvSpPr>
        <p:spPr>
          <a:xfrm rot="10273945">
            <a:off x="2738223" y="3475784"/>
            <a:ext cx="122026" cy="317541"/>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pic>
        <p:nvPicPr>
          <p:cNvPr id="245" name="Google Shape;245;p22"/>
          <p:cNvPicPr preferRelativeResize="0"/>
          <p:nvPr/>
        </p:nvPicPr>
        <p:blipFill>
          <a:blip r:embed="rId11">
            <a:alphaModFix/>
          </a:blip>
          <a:stretch>
            <a:fillRect/>
          </a:stretch>
        </p:blipFill>
        <p:spPr>
          <a:xfrm>
            <a:off x="-183650" y="3099838"/>
            <a:ext cx="3067465" cy="1725438"/>
          </a:xfrm>
          <a:prstGeom prst="rect">
            <a:avLst/>
          </a:prstGeom>
          <a:noFill/>
          <a:ln>
            <a:noFill/>
          </a:ln>
        </p:spPr>
      </p:pic>
      <p:sp>
        <p:nvSpPr>
          <p:cNvPr id="246" name="Google Shape;246;p22"/>
          <p:cNvSpPr/>
          <p:nvPr/>
        </p:nvSpPr>
        <p:spPr>
          <a:xfrm rot="-4101334">
            <a:off x="2165420" y="3902055"/>
            <a:ext cx="122002" cy="317372"/>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pic>
        <p:nvPicPr>
          <p:cNvPr id="247" name="Google Shape;247;p22"/>
          <p:cNvPicPr preferRelativeResize="0"/>
          <p:nvPr/>
        </p:nvPicPr>
        <p:blipFill>
          <a:blip r:embed="rId12">
            <a:alphaModFix/>
          </a:blip>
          <a:stretch>
            <a:fillRect/>
          </a:stretch>
        </p:blipFill>
        <p:spPr>
          <a:xfrm>
            <a:off x="3934413" y="3162125"/>
            <a:ext cx="1554917" cy="796900"/>
          </a:xfrm>
          <a:prstGeom prst="rect">
            <a:avLst/>
          </a:prstGeom>
          <a:noFill/>
          <a:ln>
            <a:noFill/>
          </a:ln>
        </p:spPr>
      </p:pic>
      <p:sp>
        <p:nvSpPr>
          <p:cNvPr id="248" name="Google Shape;248;p22"/>
          <p:cNvSpPr/>
          <p:nvPr/>
        </p:nvSpPr>
        <p:spPr>
          <a:xfrm rot="3312944">
            <a:off x="3534789" y="3803847"/>
            <a:ext cx="122001" cy="31731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249" name="Google Shape;249;p22"/>
          <p:cNvSpPr/>
          <p:nvPr/>
        </p:nvSpPr>
        <p:spPr>
          <a:xfrm rot="-10647687">
            <a:off x="4403865" y="4087839"/>
            <a:ext cx="121920" cy="31742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250" name="Google Shape;250;p22"/>
          <p:cNvSpPr/>
          <p:nvPr/>
        </p:nvSpPr>
        <p:spPr>
          <a:xfrm rot="-1605249">
            <a:off x="959173" y="2939220"/>
            <a:ext cx="121956" cy="317299"/>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pic>
        <p:nvPicPr>
          <p:cNvPr id="251" name="Google Shape;251;p22"/>
          <p:cNvPicPr preferRelativeResize="0"/>
          <p:nvPr/>
        </p:nvPicPr>
        <p:blipFill>
          <a:blip r:embed="rId13">
            <a:alphaModFix/>
          </a:blip>
          <a:stretch>
            <a:fillRect/>
          </a:stretch>
        </p:blipFill>
        <p:spPr>
          <a:xfrm>
            <a:off x="384050" y="1903138"/>
            <a:ext cx="941201" cy="955763"/>
          </a:xfrm>
          <a:prstGeom prst="rect">
            <a:avLst/>
          </a:prstGeom>
          <a:noFill/>
          <a:ln>
            <a:noFill/>
          </a:ln>
        </p:spPr>
      </p:pic>
      <p:pic>
        <p:nvPicPr>
          <p:cNvPr id="252" name="Google Shape;252;p22"/>
          <p:cNvPicPr preferRelativeResize="0"/>
          <p:nvPr/>
        </p:nvPicPr>
        <p:blipFill>
          <a:blip r:embed="rId14">
            <a:alphaModFix/>
          </a:blip>
          <a:stretch>
            <a:fillRect/>
          </a:stretch>
        </p:blipFill>
        <p:spPr>
          <a:xfrm>
            <a:off x="3633539" y="1545048"/>
            <a:ext cx="1855786" cy="1041950"/>
          </a:xfrm>
          <a:prstGeom prst="rect">
            <a:avLst/>
          </a:prstGeom>
          <a:noFill/>
          <a:ln>
            <a:noFill/>
          </a:ln>
        </p:spPr>
      </p:pic>
      <p:sp>
        <p:nvSpPr>
          <p:cNvPr id="253" name="Google Shape;253;p22"/>
          <p:cNvSpPr/>
          <p:nvPr/>
        </p:nvSpPr>
        <p:spPr>
          <a:xfrm rot="542748">
            <a:off x="4500482" y="2799520"/>
            <a:ext cx="122119" cy="317182"/>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254" name="Google Shape;254;p22"/>
          <p:cNvSpPr/>
          <p:nvPr/>
        </p:nvSpPr>
        <p:spPr>
          <a:xfrm rot="-6658016">
            <a:off x="3323493" y="2572131"/>
            <a:ext cx="122405" cy="317072"/>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255" name="Google Shape;255;p22"/>
          <p:cNvSpPr/>
          <p:nvPr/>
        </p:nvSpPr>
        <p:spPr>
          <a:xfrm rot="-5602483">
            <a:off x="2966944" y="4805168"/>
            <a:ext cx="122312" cy="662263"/>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233"/>
                                        </p:tgtEl>
                                        <p:attrNameLst>
                                          <p:attrName>style.visibility</p:attrName>
                                        </p:attrNameLst>
                                      </p:cBhvr>
                                      <p:to>
                                        <p:strVal val="visible"/>
                                      </p:to>
                                    </p:set>
                                    <p:anim calcmode="lin" valueType="num">
                                      <p:cBhvr additive="base">
                                        <p:cTn id="7" dur="1000"/>
                                        <p:tgtEl>
                                          <p:spTgt spid="233"/>
                                        </p:tgtEl>
                                        <p:attrNameLst>
                                          <p:attrName>ppt_w</p:attrName>
                                        </p:attrNameLst>
                                      </p:cBhvr>
                                      <p:tavLst>
                                        <p:tav tm="0">
                                          <p:val>
                                            <p:strVal val="0"/>
                                          </p:val>
                                        </p:tav>
                                        <p:tav tm="100000">
                                          <p:val>
                                            <p:strVal val="#ppt_w"/>
                                          </p:val>
                                        </p:tav>
                                      </p:tavLst>
                                    </p:anim>
                                    <p:anim calcmode="lin" valueType="num">
                                      <p:cBhvr additive="base">
                                        <p:cTn id="8" dur="1000"/>
                                        <p:tgtEl>
                                          <p:spTgt spid="233"/>
                                        </p:tgtEl>
                                        <p:attrNameLst>
                                          <p:attrName>ppt_h</p:attrName>
                                        </p:attrNameLst>
                                      </p:cBhvr>
                                      <p:tavLst>
                                        <p:tav tm="0">
                                          <p:val>
                                            <p:strVal val="0"/>
                                          </p:val>
                                        </p:tav>
                                        <p:tav tm="100000">
                                          <p:val>
                                            <p:strVal val="#ppt_h"/>
                                          </p:val>
                                        </p:tav>
                                      </p:tavLst>
                                    </p:anim>
                                  </p:childTnLst>
                                </p:cTn>
                              </p:par>
                              <p:par>
                                <p:cTn id="9" presetID="23" presetClass="exit" presetSubtype="32" fill="hold" nodeType="withEffect">
                                  <p:stCondLst>
                                    <p:cond delay="0"/>
                                  </p:stCondLst>
                                  <p:childTnLst>
                                    <p:anim calcmode="lin" valueType="num">
                                      <p:cBhvr additive="base">
                                        <p:cTn id="10" dur="3000"/>
                                        <p:tgtEl>
                                          <p:spTgt spid="232"/>
                                        </p:tgtEl>
                                        <p:attrNameLst>
                                          <p:attrName>ppt_w</p:attrName>
                                        </p:attrNameLst>
                                      </p:cBhvr>
                                      <p:tavLst>
                                        <p:tav tm="0">
                                          <p:val>
                                            <p:strVal val="#ppt_w"/>
                                          </p:val>
                                        </p:tav>
                                        <p:tav tm="100000">
                                          <p:val>
                                            <p:strVal val="0"/>
                                          </p:val>
                                        </p:tav>
                                      </p:tavLst>
                                    </p:anim>
                                    <p:anim calcmode="lin" valueType="num">
                                      <p:cBhvr additive="base">
                                        <p:cTn id="11" dur="3000"/>
                                        <p:tgtEl>
                                          <p:spTgt spid="232"/>
                                        </p:tgtEl>
                                        <p:attrNameLst>
                                          <p:attrName>ppt_h</p:attrName>
                                        </p:attrNameLst>
                                      </p:cBhvr>
                                      <p:tavLst>
                                        <p:tav tm="0">
                                          <p:val>
                                            <p:strVal val="#ppt_h"/>
                                          </p:val>
                                        </p:tav>
                                        <p:tav tm="100000">
                                          <p:val>
                                            <p:strVal val="0"/>
                                          </p:val>
                                        </p:tav>
                                      </p:tavLst>
                                    </p:anim>
                                    <p:set>
                                      <p:cBhvr>
                                        <p:cTn id="12" dur="1" fill="hold">
                                          <p:stCondLst>
                                            <p:cond delay="3000"/>
                                          </p:stCondLst>
                                        </p:cTn>
                                        <p:tgtEl>
                                          <p:spTgt spid="232"/>
                                        </p:tgtEl>
                                        <p:attrNameLst>
                                          <p:attrName>style.visibility</p:attrName>
                                        </p:attrNameLst>
                                      </p:cBhvr>
                                      <p:to>
                                        <p:strVal val="hidden"/>
                                      </p:to>
                                    </p:set>
                                  </p:childTnLst>
                                </p:cTn>
                              </p:par>
                            </p:childTnLst>
                          </p:cTn>
                        </p:par>
                        <p:par>
                          <p:cTn id="13" fill="hold">
                            <p:stCondLst>
                              <p:cond delay="3000"/>
                            </p:stCondLst>
                            <p:childTnLst>
                              <p:par>
                                <p:cTn id="14" presetID="23" presetClass="entr" presetSubtype="16" fill="hold" nodeType="afterEffect">
                                  <p:stCondLst>
                                    <p:cond delay="0"/>
                                  </p:stCondLst>
                                  <p:childTnLst>
                                    <p:set>
                                      <p:cBhvr>
                                        <p:cTn id="15" dur="1" fill="hold">
                                          <p:stCondLst>
                                            <p:cond delay="0"/>
                                          </p:stCondLst>
                                        </p:cTn>
                                        <p:tgtEl>
                                          <p:spTgt spid="246"/>
                                        </p:tgtEl>
                                        <p:attrNameLst>
                                          <p:attrName>style.visibility</p:attrName>
                                        </p:attrNameLst>
                                      </p:cBhvr>
                                      <p:to>
                                        <p:strVal val="visible"/>
                                      </p:to>
                                    </p:set>
                                    <p:anim calcmode="lin" valueType="num">
                                      <p:cBhvr additive="base">
                                        <p:cTn id="16" dur="1000"/>
                                        <p:tgtEl>
                                          <p:spTgt spid="246"/>
                                        </p:tgtEl>
                                        <p:attrNameLst>
                                          <p:attrName>ppt_w</p:attrName>
                                        </p:attrNameLst>
                                      </p:cBhvr>
                                      <p:tavLst>
                                        <p:tav tm="0">
                                          <p:val>
                                            <p:strVal val="0"/>
                                          </p:val>
                                        </p:tav>
                                        <p:tav tm="100000">
                                          <p:val>
                                            <p:strVal val="#ppt_w"/>
                                          </p:val>
                                        </p:tav>
                                      </p:tavLst>
                                    </p:anim>
                                    <p:anim calcmode="lin" valueType="num">
                                      <p:cBhvr additive="base">
                                        <p:cTn id="17" dur="1000"/>
                                        <p:tgtEl>
                                          <p:spTgt spid="246"/>
                                        </p:tgtEl>
                                        <p:attrNameLst>
                                          <p:attrName>ppt_h</p:attrName>
                                        </p:attrNameLst>
                                      </p:cBhvr>
                                      <p:tavLst>
                                        <p:tav tm="0">
                                          <p:val>
                                            <p:strVal val="0"/>
                                          </p:val>
                                        </p:tav>
                                        <p:tav tm="100000">
                                          <p:val>
                                            <p:strVal val="#ppt_h"/>
                                          </p:val>
                                        </p:tav>
                                      </p:tavLst>
                                    </p:anim>
                                  </p:childTnLst>
                                </p:cTn>
                              </p:par>
                              <p:par>
                                <p:cTn id="18" presetID="8" presetClass="emph" presetSubtype="0" fill="hold" nodeType="withEffect">
                                  <p:stCondLst>
                                    <p:cond delay="0"/>
                                  </p:stCondLst>
                                  <p:childTnLst>
                                    <p:animRot by="-21600000">
                                      <p:cBhvr>
                                        <p:cTn id="19" dur="1000" fill="hold"/>
                                        <p:tgtEl>
                                          <p:spTgt spid="246"/>
                                        </p:tgtEl>
                                        <p:attrNameLst>
                                          <p:attrName>r</p:attrName>
                                        </p:attrNameLst>
                                      </p:cBhvr>
                                    </p:animRot>
                                  </p:childTnLst>
                                </p:cTn>
                              </p:par>
                            </p:childTnLst>
                          </p:cTn>
                        </p:par>
                        <p:par>
                          <p:cTn id="20" fill="hold">
                            <p:stCondLst>
                              <p:cond delay="4000"/>
                            </p:stCondLst>
                            <p:childTnLst>
                              <p:par>
                                <p:cTn id="21" presetID="23" presetClass="entr" presetSubtype="16" fill="hold" nodeType="afterEffect">
                                  <p:stCondLst>
                                    <p:cond delay="0"/>
                                  </p:stCondLst>
                                  <p:childTnLst>
                                    <p:set>
                                      <p:cBhvr>
                                        <p:cTn id="22" dur="1" fill="hold">
                                          <p:stCondLst>
                                            <p:cond delay="0"/>
                                          </p:stCondLst>
                                        </p:cTn>
                                        <p:tgtEl>
                                          <p:spTgt spid="245"/>
                                        </p:tgtEl>
                                        <p:attrNameLst>
                                          <p:attrName>style.visibility</p:attrName>
                                        </p:attrNameLst>
                                      </p:cBhvr>
                                      <p:to>
                                        <p:strVal val="visible"/>
                                      </p:to>
                                    </p:set>
                                    <p:anim calcmode="lin" valueType="num">
                                      <p:cBhvr additive="base">
                                        <p:cTn id="23" dur="1500"/>
                                        <p:tgtEl>
                                          <p:spTgt spid="245"/>
                                        </p:tgtEl>
                                        <p:attrNameLst>
                                          <p:attrName>ppt_w</p:attrName>
                                        </p:attrNameLst>
                                      </p:cBhvr>
                                      <p:tavLst>
                                        <p:tav tm="0">
                                          <p:val>
                                            <p:strVal val="0"/>
                                          </p:val>
                                        </p:tav>
                                        <p:tav tm="100000">
                                          <p:val>
                                            <p:strVal val="#ppt_w"/>
                                          </p:val>
                                        </p:tav>
                                      </p:tavLst>
                                    </p:anim>
                                    <p:anim calcmode="lin" valueType="num">
                                      <p:cBhvr additive="base">
                                        <p:cTn id="24" dur="1500"/>
                                        <p:tgtEl>
                                          <p:spTgt spid="245"/>
                                        </p:tgtEl>
                                        <p:attrNameLst>
                                          <p:attrName>ppt_h</p:attrName>
                                        </p:attrNameLst>
                                      </p:cBhvr>
                                      <p:tavLst>
                                        <p:tav tm="0">
                                          <p:val>
                                            <p:strVal val="0"/>
                                          </p:val>
                                        </p:tav>
                                        <p:tav tm="100000">
                                          <p:val>
                                            <p:strVal val="#ppt_h"/>
                                          </p:val>
                                        </p:tav>
                                      </p:tavLst>
                                    </p:anim>
                                  </p:childTnLst>
                                </p:cTn>
                              </p:par>
                            </p:childTnLst>
                          </p:cTn>
                        </p:par>
                        <p:par>
                          <p:cTn id="25" fill="hold">
                            <p:stCondLst>
                              <p:cond delay="5500"/>
                            </p:stCondLst>
                            <p:childTnLst>
                              <p:par>
                                <p:cTn id="26" presetID="23" presetClass="entr" presetSubtype="16" fill="hold" nodeType="afterEffect">
                                  <p:stCondLst>
                                    <p:cond delay="0"/>
                                  </p:stCondLst>
                                  <p:childTnLst>
                                    <p:set>
                                      <p:cBhvr>
                                        <p:cTn id="27" dur="1" fill="hold">
                                          <p:stCondLst>
                                            <p:cond delay="0"/>
                                          </p:stCondLst>
                                        </p:cTn>
                                        <p:tgtEl>
                                          <p:spTgt spid="248"/>
                                        </p:tgtEl>
                                        <p:attrNameLst>
                                          <p:attrName>style.visibility</p:attrName>
                                        </p:attrNameLst>
                                      </p:cBhvr>
                                      <p:to>
                                        <p:strVal val="visible"/>
                                      </p:to>
                                    </p:set>
                                    <p:anim calcmode="lin" valueType="num">
                                      <p:cBhvr additive="base">
                                        <p:cTn id="28" dur="1000"/>
                                        <p:tgtEl>
                                          <p:spTgt spid="248"/>
                                        </p:tgtEl>
                                        <p:attrNameLst>
                                          <p:attrName>ppt_w</p:attrName>
                                        </p:attrNameLst>
                                      </p:cBhvr>
                                      <p:tavLst>
                                        <p:tav tm="0">
                                          <p:val>
                                            <p:strVal val="0"/>
                                          </p:val>
                                        </p:tav>
                                        <p:tav tm="100000">
                                          <p:val>
                                            <p:strVal val="#ppt_w"/>
                                          </p:val>
                                        </p:tav>
                                      </p:tavLst>
                                    </p:anim>
                                    <p:anim calcmode="lin" valueType="num">
                                      <p:cBhvr additive="base">
                                        <p:cTn id="29" dur="1000"/>
                                        <p:tgtEl>
                                          <p:spTgt spid="248"/>
                                        </p:tgtEl>
                                        <p:attrNameLst>
                                          <p:attrName>ppt_h</p:attrName>
                                        </p:attrNameLst>
                                      </p:cBhvr>
                                      <p:tavLst>
                                        <p:tav tm="0">
                                          <p:val>
                                            <p:strVal val="0"/>
                                          </p:val>
                                        </p:tav>
                                        <p:tav tm="100000">
                                          <p:val>
                                            <p:strVal val="#ppt_h"/>
                                          </p:val>
                                        </p:tav>
                                      </p:tavLst>
                                    </p:anim>
                                  </p:childTnLst>
                                </p:cTn>
                              </p:par>
                              <p:par>
                                <p:cTn id="30" presetID="8" presetClass="emph" presetSubtype="0" fill="hold" nodeType="withEffect">
                                  <p:stCondLst>
                                    <p:cond delay="0"/>
                                  </p:stCondLst>
                                  <p:childTnLst>
                                    <p:animRot by="-21600000">
                                      <p:cBhvr>
                                        <p:cTn id="31" dur="1000" fill="hold"/>
                                        <p:tgtEl>
                                          <p:spTgt spid="248"/>
                                        </p:tgtEl>
                                        <p:attrNameLst>
                                          <p:attrName>r</p:attrName>
                                        </p:attrNameLst>
                                      </p:cBhvr>
                                    </p:animRot>
                                  </p:childTnLst>
                                </p:cTn>
                              </p:par>
                            </p:childTnLst>
                          </p:cTn>
                        </p:par>
                        <p:par>
                          <p:cTn id="32" fill="hold">
                            <p:stCondLst>
                              <p:cond delay="6500"/>
                            </p:stCondLst>
                            <p:childTnLst>
                              <p:par>
                                <p:cTn id="33" presetID="23" presetClass="entr" presetSubtype="16" fill="hold" nodeType="afterEffect">
                                  <p:stCondLst>
                                    <p:cond delay="0"/>
                                  </p:stCondLst>
                                  <p:childTnLst>
                                    <p:set>
                                      <p:cBhvr>
                                        <p:cTn id="34" dur="1" fill="hold">
                                          <p:stCondLst>
                                            <p:cond delay="0"/>
                                          </p:stCondLst>
                                        </p:cTn>
                                        <p:tgtEl>
                                          <p:spTgt spid="247"/>
                                        </p:tgtEl>
                                        <p:attrNameLst>
                                          <p:attrName>style.visibility</p:attrName>
                                        </p:attrNameLst>
                                      </p:cBhvr>
                                      <p:to>
                                        <p:strVal val="visible"/>
                                      </p:to>
                                    </p:set>
                                    <p:anim calcmode="lin" valueType="num">
                                      <p:cBhvr additive="base">
                                        <p:cTn id="35" dur="1500"/>
                                        <p:tgtEl>
                                          <p:spTgt spid="247"/>
                                        </p:tgtEl>
                                        <p:attrNameLst>
                                          <p:attrName>ppt_w</p:attrName>
                                        </p:attrNameLst>
                                      </p:cBhvr>
                                      <p:tavLst>
                                        <p:tav tm="0">
                                          <p:val>
                                            <p:strVal val="0"/>
                                          </p:val>
                                        </p:tav>
                                        <p:tav tm="100000">
                                          <p:val>
                                            <p:strVal val="#ppt_w"/>
                                          </p:val>
                                        </p:tav>
                                      </p:tavLst>
                                    </p:anim>
                                    <p:anim calcmode="lin" valueType="num">
                                      <p:cBhvr additive="base">
                                        <p:cTn id="36" dur="1500"/>
                                        <p:tgtEl>
                                          <p:spTgt spid="247"/>
                                        </p:tgtEl>
                                        <p:attrNameLst>
                                          <p:attrName>ppt_h</p:attrName>
                                        </p:attrNameLst>
                                      </p:cBhvr>
                                      <p:tavLst>
                                        <p:tav tm="0">
                                          <p:val>
                                            <p:strVal val="0"/>
                                          </p:val>
                                        </p:tav>
                                        <p:tav tm="100000">
                                          <p:val>
                                            <p:strVal val="#ppt_h"/>
                                          </p:val>
                                        </p:tav>
                                      </p:tavLst>
                                    </p:anim>
                                  </p:childTnLst>
                                </p:cTn>
                              </p:par>
                            </p:childTnLst>
                          </p:cTn>
                        </p:par>
                        <p:par>
                          <p:cTn id="37" fill="hold">
                            <p:stCondLst>
                              <p:cond delay="8000"/>
                            </p:stCondLst>
                            <p:childTnLst>
                              <p:par>
                                <p:cTn id="38" presetID="23" presetClass="entr" presetSubtype="16" fill="hold" nodeType="afterEffect">
                                  <p:stCondLst>
                                    <p:cond delay="0"/>
                                  </p:stCondLst>
                                  <p:childTnLst>
                                    <p:set>
                                      <p:cBhvr>
                                        <p:cTn id="39" dur="1" fill="hold">
                                          <p:stCondLst>
                                            <p:cond delay="0"/>
                                          </p:stCondLst>
                                        </p:cTn>
                                        <p:tgtEl>
                                          <p:spTgt spid="249"/>
                                        </p:tgtEl>
                                        <p:attrNameLst>
                                          <p:attrName>style.visibility</p:attrName>
                                        </p:attrNameLst>
                                      </p:cBhvr>
                                      <p:to>
                                        <p:strVal val="visible"/>
                                      </p:to>
                                    </p:set>
                                    <p:anim calcmode="lin" valueType="num">
                                      <p:cBhvr additive="base">
                                        <p:cTn id="40" dur="1000"/>
                                        <p:tgtEl>
                                          <p:spTgt spid="249"/>
                                        </p:tgtEl>
                                        <p:attrNameLst>
                                          <p:attrName>ppt_w</p:attrName>
                                        </p:attrNameLst>
                                      </p:cBhvr>
                                      <p:tavLst>
                                        <p:tav tm="0">
                                          <p:val>
                                            <p:strVal val="0"/>
                                          </p:val>
                                        </p:tav>
                                        <p:tav tm="100000">
                                          <p:val>
                                            <p:strVal val="#ppt_w"/>
                                          </p:val>
                                        </p:tav>
                                      </p:tavLst>
                                    </p:anim>
                                    <p:anim calcmode="lin" valueType="num">
                                      <p:cBhvr additive="base">
                                        <p:cTn id="41" dur="1000"/>
                                        <p:tgtEl>
                                          <p:spTgt spid="249"/>
                                        </p:tgtEl>
                                        <p:attrNameLst>
                                          <p:attrName>ppt_h</p:attrName>
                                        </p:attrNameLst>
                                      </p:cBhvr>
                                      <p:tavLst>
                                        <p:tav tm="0">
                                          <p:val>
                                            <p:strVal val="0"/>
                                          </p:val>
                                        </p:tav>
                                        <p:tav tm="100000">
                                          <p:val>
                                            <p:strVal val="#ppt_h"/>
                                          </p:val>
                                        </p:tav>
                                      </p:tavLst>
                                    </p:anim>
                                  </p:childTnLst>
                                </p:cTn>
                              </p:par>
                              <p:par>
                                <p:cTn id="42" presetID="8" presetClass="emph" presetSubtype="0" fill="hold" nodeType="withEffect">
                                  <p:stCondLst>
                                    <p:cond delay="0"/>
                                  </p:stCondLst>
                                  <p:childTnLst>
                                    <p:animRot by="-21600000">
                                      <p:cBhvr>
                                        <p:cTn id="43" dur="1000" fill="hold"/>
                                        <p:tgtEl>
                                          <p:spTgt spid="249"/>
                                        </p:tgtEl>
                                        <p:attrNameLst>
                                          <p:attrName>r</p:attrName>
                                        </p:attrNameLst>
                                      </p:cBhvr>
                                    </p:animRot>
                                  </p:childTnLst>
                                </p:cTn>
                              </p:par>
                              <p:par>
                                <p:cTn id="44" presetID="23" presetClass="entr" presetSubtype="16" fill="hold" nodeType="withEffect">
                                  <p:stCondLst>
                                    <p:cond delay="0"/>
                                  </p:stCondLst>
                                  <p:childTnLst>
                                    <p:set>
                                      <p:cBhvr>
                                        <p:cTn id="45" dur="1" fill="hold">
                                          <p:stCondLst>
                                            <p:cond delay="0"/>
                                          </p:stCondLst>
                                        </p:cTn>
                                        <p:tgtEl>
                                          <p:spTgt spid="250"/>
                                        </p:tgtEl>
                                        <p:attrNameLst>
                                          <p:attrName>style.visibility</p:attrName>
                                        </p:attrNameLst>
                                      </p:cBhvr>
                                      <p:to>
                                        <p:strVal val="visible"/>
                                      </p:to>
                                    </p:set>
                                    <p:anim calcmode="lin" valueType="num">
                                      <p:cBhvr additive="base">
                                        <p:cTn id="46" dur="2000"/>
                                        <p:tgtEl>
                                          <p:spTgt spid="250"/>
                                        </p:tgtEl>
                                        <p:attrNameLst>
                                          <p:attrName>ppt_w</p:attrName>
                                        </p:attrNameLst>
                                      </p:cBhvr>
                                      <p:tavLst>
                                        <p:tav tm="0">
                                          <p:val>
                                            <p:strVal val="0"/>
                                          </p:val>
                                        </p:tav>
                                        <p:tav tm="100000">
                                          <p:val>
                                            <p:strVal val="#ppt_w"/>
                                          </p:val>
                                        </p:tav>
                                      </p:tavLst>
                                    </p:anim>
                                    <p:anim calcmode="lin" valueType="num">
                                      <p:cBhvr additive="base">
                                        <p:cTn id="47" dur="2000"/>
                                        <p:tgtEl>
                                          <p:spTgt spid="250"/>
                                        </p:tgtEl>
                                        <p:attrNameLst>
                                          <p:attrName>ppt_h</p:attrName>
                                        </p:attrNameLst>
                                      </p:cBhvr>
                                      <p:tavLst>
                                        <p:tav tm="0">
                                          <p:val>
                                            <p:strVal val="0"/>
                                          </p:val>
                                        </p:tav>
                                        <p:tav tm="100000">
                                          <p:val>
                                            <p:strVal val="#ppt_h"/>
                                          </p:val>
                                        </p:tav>
                                      </p:tavLst>
                                    </p:anim>
                                  </p:childTnLst>
                                </p:cTn>
                              </p:par>
                              <p:par>
                                <p:cTn id="48" presetID="8" presetClass="emph" presetSubtype="0" fill="hold" nodeType="withEffect">
                                  <p:stCondLst>
                                    <p:cond delay="0"/>
                                  </p:stCondLst>
                                  <p:childTnLst>
                                    <p:animRot by="-21600000">
                                      <p:cBhvr>
                                        <p:cTn id="49" dur="2000" fill="hold"/>
                                        <p:tgtEl>
                                          <p:spTgt spid="250"/>
                                        </p:tgtEl>
                                        <p:attrNameLst>
                                          <p:attrName>r</p:attrName>
                                        </p:attrNameLst>
                                      </p:cBhvr>
                                    </p:animRot>
                                  </p:childTnLst>
                                </p:cTn>
                              </p:par>
                            </p:childTnLst>
                          </p:cTn>
                        </p:par>
                        <p:par>
                          <p:cTn id="50" fill="hold">
                            <p:stCondLst>
                              <p:cond delay="10000"/>
                            </p:stCondLst>
                            <p:childTnLst>
                              <p:par>
                                <p:cTn id="51" presetID="23" presetClass="entr" presetSubtype="16" fill="hold" nodeType="afterEffect">
                                  <p:stCondLst>
                                    <p:cond delay="0"/>
                                  </p:stCondLst>
                                  <p:childTnLst>
                                    <p:set>
                                      <p:cBhvr>
                                        <p:cTn id="52" dur="1" fill="hold">
                                          <p:stCondLst>
                                            <p:cond delay="0"/>
                                          </p:stCondLst>
                                        </p:cTn>
                                        <p:tgtEl>
                                          <p:spTgt spid="251"/>
                                        </p:tgtEl>
                                        <p:attrNameLst>
                                          <p:attrName>style.visibility</p:attrName>
                                        </p:attrNameLst>
                                      </p:cBhvr>
                                      <p:to>
                                        <p:strVal val="visible"/>
                                      </p:to>
                                    </p:set>
                                    <p:anim calcmode="lin" valueType="num">
                                      <p:cBhvr additive="base">
                                        <p:cTn id="53" dur="1500"/>
                                        <p:tgtEl>
                                          <p:spTgt spid="251"/>
                                        </p:tgtEl>
                                        <p:attrNameLst>
                                          <p:attrName>ppt_w</p:attrName>
                                        </p:attrNameLst>
                                      </p:cBhvr>
                                      <p:tavLst>
                                        <p:tav tm="0">
                                          <p:val>
                                            <p:strVal val="0"/>
                                          </p:val>
                                        </p:tav>
                                        <p:tav tm="100000">
                                          <p:val>
                                            <p:strVal val="#ppt_w"/>
                                          </p:val>
                                        </p:tav>
                                      </p:tavLst>
                                    </p:anim>
                                    <p:anim calcmode="lin" valueType="num">
                                      <p:cBhvr additive="base">
                                        <p:cTn id="54" dur="1500"/>
                                        <p:tgtEl>
                                          <p:spTgt spid="251"/>
                                        </p:tgtEl>
                                        <p:attrNameLst>
                                          <p:attrName>ppt_h</p:attrName>
                                        </p:attrNameLst>
                                      </p:cBhvr>
                                      <p:tavLst>
                                        <p:tav tm="0">
                                          <p:val>
                                            <p:strVal val="0"/>
                                          </p:val>
                                        </p:tav>
                                        <p:tav tm="100000">
                                          <p:val>
                                            <p:strVal val="#ppt_h"/>
                                          </p:val>
                                        </p:tav>
                                      </p:tavLst>
                                    </p:anim>
                                  </p:childTnLst>
                                </p:cTn>
                              </p:par>
                            </p:childTnLst>
                          </p:cTn>
                        </p:par>
                        <p:par>
                          <p:cTn id="55" fill="hold">
                            <p:stCondLst>
                              <p:cond delay="11500"/>
                            </p:stCondLst>
                            <p:childTnLst>
                              <p:par>
                                <p:cTn id="56" presetID="23" presetClass="entr" presetSubtype="16" fill="hold" nodeType="afterEffect">
                                  <p:stCondLst>
                                    <p:cond delay="0"/>
                                  </p:stCondLst>
                                  <p:childTnLst>
                                    <p:set>
                                      <p:cBhvr>
                                        <p:cTn id="57" dur="1" fill="hold">
                                          <p:stCondLst>
                                            <p:cond delay="0"/>
                                          </p:stCondLst>
                                        </p:cTn>
                                        <p:tgtEl>
                                          <p:spTgt spid="253"/>
                                        </p:tgtEl>
                                        <p:attrNameLst>
                                          <p:attrName>style.visibility</p:attrName>
                                        </p:attrNameLst>
                                      </p:cBhvr>
                                      <p:to>
                                        <p:strVal val="visible"/>
                                      </p:to>
                                    </p:set>
                                    <p:anim calcmode="lin" valueType="num">
                                      <p:cBhvr additive="base">
                                        <p:cTn id="58" dur="1000"/>
                                        <p:tgtEl>
                                          <p:spTgt spid="253"/>
                                        </p:tgtEl>
                                        <p:attrNameLst>
                                          <p:attrName>ppt_w</p:attrName>
                                        </p:attrNameLst>
                                      </p:cBhvr>
                                      <p:tavLst>
                                        <p:tav tm="0">
                                          <p:val>
                                            <p:strVal val="0"/>
                                          </p:val>
                                        </p:tav>
                                        <p:tav tm="100000">
                                          <p:val>
                                            <p:strVal val="#ppt_w"/>
                                          </p:val>
                                        </p:tav>
                                      </p:tavLst>
                                    </p:anim>
                                    <p:anim calcmode="lin" valueType="num">
                                      <p:cBhvr additive="base">
                                        <p:cTn id="59" dur="1000"/>
                                        <p:tgtEl>
                                          <p:spTgt spid="253"/>
                                        </p:tgtEl>
                                        <p:attrNameLst>
                                          <p:attrName>ppt_h</p:attrName>
                                        </p:attrNameLst>
                                      </p:cBhvr>
                                      <p:tavLst>
                                        <p:tav tm="0">
                                          <p:val>
                                            <p:strVal val="0"/>
                                          </p:val>
                                        </p:tav>
                                        <p:tav tm="100000">
                                          <p:val>
                                            <p:strVal val="#ppt_h"/>
                                          </p:val>
                                        </p:tav>
                                      </p:tavLst>
                                    </p:anim>
                                  </p:childTnLst>
                                </p:cTn>
                              </p:par>
                              <p:par>
                                <p:cTn id="60" presetID="8" presetClass="emph" presetSubtype="0" fill="hold" nodeType="withEffect">
                                  <p:stCondLst>
                                    <p:cond delay="0"/>
                                  </p:stCondLst>
                                  <p:childTnLst>
                                    <p:animRot by="-21600000">
                                      <p:cBhvr>
                                        <p:cTn id="61" dur="1000" fill="hold"/>
                                        <p:tgtEl>
                                          <p:spTgt spid="253"/>
                                        </p:tgtEl>
                                        <p:attrNameLst>
                                          <p:attrName>r</p:attrName>
                                        </p:attrNameLst>
                                      </p:cBhvr>
                                    </p:animRot>
                                  </p:childTnLst>
                                </p:cTn>
                              </p:par>
                            </p:childTnLst>
                          </p:cTn>
                        </p:par>
                        <p:par>
                          <p:cTn id="62" fill="hold">
                            <p:stCondLst>
                              <p:cond delay="12500"/>
                            </p:stCondLst>
                            <p:childTnLst>
                              <p:par>
                                <p:cTn id="63" presetID="23" presetClass="entr" presetSubtype="16" fill="hold" nodeType="afterEffect">
                                  <p:stCondLst>
                                    <p:cond delay="0"/>
                                  </p:stCondLst>
                                  <p:childTnLst>
                                    <p:set>
                                      <p:cBhvr>
                                        <p:cTn id="64" dur="1" fill="hold">
                                          <p:stCondLst>
                                            <p:cond delay="0"/>
                                          </p:stCondLst>
                                        </p:cTn>
                                        <p:tgtEl>
                                          <p:spTgt spid="252"/>
                                        </p:tgtEl>
                                        <p:attrNameLst>
                                          <p:attrName>style.visibility</p:attrName>
                                        </p:attrNameLst>
                                      </p:cBhvr>
                                      <p:to>
                                        <p:strVal val="visible"/>
                                      </p:to>
                                    </p:set>
                                    <p:anim calcmode="lin" valueType="num">
                                      <p:cBhvr additive="base">
                                        <p:cTn id="65" dur="1000"/>
                                        <p:tgtEl>
                                          <p:spTgt spid="252"/>
                                        </p:tgtEl>
                                        <p:attrNameLst>
                                          <p:attrName>ppt_w</p:attrName>
                                        </p:attrNameLst>
                                      </p:cBhvr>
                                      <p:tavLst>
                                        <p:tav tm="0">
                                          <p:val>
                                            <p:strVal val="0"/>
                                          </p:val>
                                        </p:tav>
                                        <p:tav tm="100000">
                                          <p:val>
                                            <p:strVal val="#ppt_w"/>
                                          </p:val>
                                        </p:tav>
                                      </p:tavLst>
                                    </p:anim>
                                    <p:anim calcmode="lin" valueType="num">
                                      <p:cBhvr additive="base">
                                        <p:cTn id="66" dur="1000"/>
                                        <p:tgtEl>
                                          <p:spTgt spid="252"/>
                                        </p:tgtEl>
                                        <p:attrNameLst>
                                          <p:attrName>ppt_h</p:attrName>
                                        </p:attrNameLst>
                                      </p:cBhvr>
                                      <p:tavLst>
                                        <p:tav tm="0">
                                          <p:val>
                                            <p:strVal val="0"/>
                                          </p:val>
                                        </p:tav>
                                        <p:tav tm="100000">
                                          <p:val>
                                            <p:strVal val="#ppt_h"/>
                                          </p:val>
                                        </p:tav>
                                      </p:tavLst>
                                    </p:anim>
                                  </p:childTnLst>
                                </p:cTn>
                              </p:par>
                            </p:childTnLst>
                          </p:cTn>
                        </p:par>
                        <p:par>
                          <p:cTn id="67" fill="hold">
                            <p:stCondLst>
                              <p:cond delay="13500"/>
                            </p:stCondLst>
                            <p:childTnLst>
                              <p:par>
                                <p:cTn id="68" presetID="23" presetClass="entr" presetSubtype="16" fill="hold" nodeType="afterEffect">
                                  <p:stCondLst>
                                    <p:cond delay="0"/>
                                  </p:stCondLst>
                                  <p:childTnLst>
                                    <p:set>
                                      <p:cBhvr>
                                        <p:cTn id="69" dur="1" fill="hold">
                                          <p:stCondLst>
                                            <p:cond delay="0"/>
                                          </p:stCondLst>
                                        </p:cTn>
                                        <p:tgtEl>
                                          <p:spTgt spid="254"/>
                                        </p:tgtEl>
                                        <p:attrNameLst>
                                          <p:attrName>style.visibility</p:attrName>
                                        </p:attrNameLst>
                                      </p:cBhvr>
                                      <p:to>
                                        <p:strVal val="visible"/>
                                      </p:to>
                                    </p:set>
                                    <p:anim calcmode="lin" valueType="num">
                                      <p:cBhvr additive="base">
                                        <p:cTn id="70" dur="1000"/>
                                        <p:tgtEl>
                                          <p:spTgt spid="254"/>
                                        </p:tgtEl>
                                        <p:attrNameLst>
                                          <p:attrName>ppt_w</p:attrName>
                                        </p:attrNameLst>
                                      </p:cBhvr>
                                      <p:tavLst>
                                        <p:tav tm="0">
                                          <p:val>
                                            <p:strVal val="0"/>
                                          </p:val>
                                        </p:tav>
                                        <p:tav tm="100000">
                                          <p:val>
                                            <p:strVal val="#ppt_w"/>
                                          </p:val>
                                        </p:tav>
                                      </p:tavLst>
                                    </p:anim>
                                    <p:anim calcmode="lin" valueType="num">
                                      <p:cBhvr additive="base">
                                        <p:cTn id="71" dur="1000"/>
                                        <p:tgtEl>
                                          <p:spTgt spid="254"/>
                                        </p:tgtEl>
                                        <p:attrNameLst>
                                          <p:attrName>ppt_h</p:attrName>
                                        </p:attrNameLst>
                                      </p:cBhvr>
                                      <p:tavLst>
                                        <p:tav tm="0">
                                          <p:val>
                                            <p:strVal val="0"/>
                                          </p:val>
                                        </p:tav>
                                        <p:tav tm="100000">
                                          <p:val>
                                            <p:strVal val="#ppt_h"/>
                                          </p:val>
                                        </p:tav>
                                      </p:tavLst>
                                    </p:anim>
                                  </p:childTnLst>
                                </p:cTn>
                              </p:par>
                              <p:par>
                                <p:cTn id="72" presetID="8" presetClass="emph" presetSubtype="0" fill="hold" nodeType="withEffect">
                                  <p:stCondLst>
                                    <p:cond delay="0"/>
                                  </p:stCondLst>
                                  <p:childTnLst>
                                    <p:animRot by="-21600000">
                                      <p:cBhvr>
                                        <p:cTn id="73" dur="1000" fill="hold"/>
                                        <p:tgtEl>
                                          <p:spTgt spid="254"/>
                                        </p:tgtEl>
                                        <p:attrNameLst>
                                          <p:attrName>r</p:attrName>
                                        </p:attrNameLst>
                                      </p:cBhvr>
                                    </p:animRot>
                                  </p:childTnLst>
                                </p:cTn>
                              </p:par>
                              <p:par>
                                <p:cTn id="74" presetID="23" presetClass="entr" presetSubtype="16" fill="hold" nodeType="withEffect">
                                  <p:stCondLst>
                                    <p:cond delay="0"/>
                                  </p:stCondLst>
                                  <p:childTnLst>
                                    <p:set>
                                      <p:cBhvr>
                                        <p:cTn id="75" dur="1" fill="hold">
                                          <p:stCondLst>
                                            <p:cond delay="0"/>
                                          </p:stCondLst>
                                        </p:cTn>
                                        <p:tgtEl>
                                          <p:spTgt spid="255"/>
                                        </p:tgtEl>
                                        <p:attrNameLst>
                                          <p:attrName>style.visibility</p:attrName>
                                        </p:attrNameLst>
                                      </p:cBhvr>
                                      <p:to>
                                        <p:strVal val="visible"/>
                                      </p:to>
                                    </p:set>
                                    <p:anim calcmode="lin" valueType="num">
                                      <p:cBhvr additive="base">
                                        <p:cTn id="76" dur="2000"/>
                                        <p:tgtEl>
                                          <p:spTgt spid="255"/>
                                        </p:tgtEl>
                                        <p:attrNameLst>
                                          <p:attrName>ppt_w</p:attrName>
                                        </p:attrNameLst>
                                      </p:cBhvr>
                                      <p:tavLst>
                                        <p:tav tm="0">
                                          <p:val>
                                            <p:strVal val="0"/>
                                          </p:val>
                                        </p:tav>
                                        <p:tav tm="100000">
                                          <p:val>
                                            <p:strVal val="#ppt_w"/>
                                          </p:val>
                                        </p:tav>
                                      </p:tavLst>
                                    </p:anim>
                                    <p:anim calcmode="lin" valueType="num">
                                      <p:cBhvr additive="base">
                                        <p:cTn id="77" dur="2000"/>
                                        <p:tgtEl>
                                          <p:spTgt spid="255"/>
                                        </p:tgtEl>
                                        <p:attrNameLst>
                                          <p:attrName>ppt_h</p:attrName>
                                        </p:attrNameLst>
                                      </p:cBhvr>
                                      <p:tavLst>
                                        <p:tav tm="0">
                                          <p:val>
                                            <p:strVal val="0"/>
                                          </p:val>
                                        </p:tav>
                                        <p:tav tm="100000">
                                          <p:val>
                                            <p:strVal val="#ppt_h"/>
                                          </p:val>
                                        </p:tav>
                                      </p:tavLst>
                                    </p:anim>
                                  </p:childTnLst>
                                </p:cTn>
                              </p:par>
                              <p:par>
                                <p:cTn id="78" presetID="8" presetClass="emph" presetSubtype="0" fill="hold" nodeType="withEffect">
                                  <p:stCondLst>
                                    <p:cond delay="0"/>
                                  </p:stCondLst>
                                  <p:childTnLst>
                                    <p:animRot by="-21600000">
                                      <p:cBhvr>
                                        <p:cTn id="79" dur="2000" fill="hold"/>
                                        <p:tgtEl>
                                          <p:spTgt spid="25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261" name="Google Shape;261;p23"/>
          <p:cNvPicPr preferRelativeResize="0"/>
          <p:nvPr/>
        </p:nvPicPr>
        <p:blipFill rotWithShape="1">
          <a:blip r:embed="rId3">
            <a:alphaModFix/>
          </a:blip>
          <a:srcRect/>
          <a:stretch/>
        </p:blipFill>
        <p:spPr>
          <a:xfrm>
            <a:off x="4880795" y="4815515"/>
            <a:ext cx="2377185" cy="1572473"/>
          </a:xfrm>
          <a:prstGeom prst="rect">
            <a:avLst/>
          </a:prstGeom>
          <a:noFill/>
          <a:ln>
            <a:noFill/>
          </a:ln>
        </p:spPr>
      </p:pic>
      <p:sp>
        <p:nvSpPr>
          <p:cNvPr id="262" name="Google Shape;262;p23"/>
          <p:cNvSpPr txBox="1">
            <a:spLocks noGrp="1"/>
          </p:cNvSpPr>
          <p:nvPr>
            <p:ph type="title"/>
          </p:nvPr>
        </p:nvSpPr>
        <p:spPr>
          <a:xfrm>
            <a:off x="409433" y="130180"/>
            <a:ext cx="11307170"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520"/>
              <a:buFont typeface="Cabin"/>
              <a:buNone/>
            </a:pPr>
            <a:r>
              <a:rPr lang="en-US" sz="2520"/>
              <a:t>OUR VISION - HELPING OTHERS CONNECT “PARTS TO PURPOSES”</a:t>
            </a:r>
            <a:endParaRPr/>
          </a:p>
        </p:txBody>
      </p:sp>
      <p:pic>
        <p:nvPicPr>
          <p:cNvPr id="263" name="Google Shape;263;p23"/>
          <p:cNvPicPr preferRelativeResize="0"/>
          <p:nvPr/>
        </p:nvPicPr>
        <p:blipFill rotWithShape="1">
          <a:blip r:embed="rId4">
            <a:alphaModFix/>
          </a:blip>
          <a:srcRect/>
          <a:stretch/>
        </p:blipFill>
        <p:spPr>
          <a:xfrm>
            <a:off x="970053" y="1952063"/>
            <a:ext cx="1142563" cy="1471270"/>
          </a:xfrm>
          <a:prstGeom prst="rect">
            <a:avLst/>
          </a:prstGeom>
          <a:noFill/>
          <a:ln>
            <a:noFill/>
          </a:ln>
          <a:effectLst>
            <a:outerShdw blurRad="50800" dist="50800" dir="5400000" algn="ctr" rotWithShape="0">
              <a:srgbClr val="000000">
                <a:alpha val="0"/>
              </a:srgbClr>
            </a:outerShdw>
          </a:effectLst>
        </p:spPr>
      </p:pic>
      <p:pic>
        <p:nvPicPr>
          <p:cNvPr id="264" name="Google Shape;264;p23"/>
          <p:cNvPicPr preferRelativeResize="0"/>
          <p:nvPr/>
        </p:nvPicPr>
        <p:blipFill rotWithShape="1">
          <a:blip r:embed="rId5">
            <a:alphaModFix/>
          </a:blip>
          <a:srcRect/>
          <a:stretch/>
        </p:blipFill>
        <p:spPr>
          <a:xfrm>
            <a:off x="547514" y="4947105"/>
            <a:ext cx="1386992" cy="1386992"/>
          </a:xfrm>
          <a:prstGeom prst="rect">
            <a:avLst/>
          </a:prstGeom>
          <a:noFill/>
          <a:ln>
            <a:noFill/>
          </a:ln>
        </p:spPr>
      </p:pic>
      <p:sp>
        <p:nvSpPr>
          <p:cNvPr id="265" name="Google Shape;265;p23"/>
          <p:cNvSpPr/>
          <p:nvPr/>
        </p:nvSpPr>
        <p:spPr>
          <a:xfrm rot="5400000">
            <a:off x="2466670" y="2348943"/>
            <a:ext cx="346295" cy="72537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266" name="Google Shape;266;p23"/>
          <p:cNvSpPr/>
          <p:nvPr/>
        </p:nvSpPr>
        <p:spPr>
          <a:xfrm rot="5400000">
            <a:off x="2466669" y="5277912"/>
            <a:ext cx="346295" cy="72537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pic>
        <p:nvPicPr>
          <p:cNvPr id="267" name="Google Shape;267;p23"/>
          <p:cNvPicPr preferRelativeResize="0"/>
          <p:nvPr/>
        </p:nvPicPr>
        <p:blipFill rotWithShape="1">
          <a:blip r:embed="rId6">
            <a:alphaModFix/>
          </a:blip>
          <a:srcRect/>
          <a:stretch/>
        </p:blipFill>
        <p:spPr>
          <a:xfrm>
            <a:off x="3242780" y="2043347"/>
            <a:ext cx="2271103" cy="1277874"/>
          </a:xfrm>
          <a:prstGeom prst="rect">
            <a:avLst/>
          </a:prstGeom>
          <a:noFill/>
          <a:ln>
            <a:noFill/>
          </a:ln>
        </p:spPr>
      </p:pic>
      <p:pic>
        <p:nvPicPr>
          <p:cNvPr id="268" name="Google Shape;268;p23"/>
          <p:cNvPicPr preferRelativeResize="0"/>
          <p:nvPr/>
        </p:nvPicPr>
        <p:blipFill rotWithShape="1">
          <a:blip r:embed="rId7">
            <a:alphaModFix/>
          </a:blip>
          <a:srcRect/>
          <a:stretch/>
        </p:blipFill>
        <p:spPr>
          <a:xfrm>
            <a:off x="8029667" y="2160673"/>
            <a:ext cx="3413161" cy="3413161"/>
          </a:xfrm>
          <a:prstGeom prst="rect">
            <a:avLst/>
          </a:prstGeom>
          <a:noFill/>
          <a:ln w="38100" cap="flat" cmpd="sng">
            <a:solidFill>
              <a:srgbClr val="7B7265"/>
            </a:solidFill>
            <a:prstDash val="solid"/>
            <a:round/>
            <a:headEnd type="none" w="sm" len="sm"/>
            <a:tailEnd type="none" w="sm" len="sm"/>
          </a:ln>
        </p:spPr>
      </p:pic>
      <p:pic>
        <p:nvPicPr>
          <p:cNvPr id="269" name="Google Shape;269;p23"/>
          <p:cNvPicPr preferRelativeResize="0"/>
          <p:nvPr/>
        </p:nvPicPr>
        <p:blipFill rotWithShape="1">
          <a:blip r:embed="rId8">
            <a:alphaModFix/>
          </a:blip>
          <a:srcRect/>
          <a:stretch/>
        </p:blipFill>
        <p:spPr>
          <a:xfrm>
            <a:off x="4554533" y="3002271"/>
            <a:ext cx="1989422" cy="1311775"/>
          </a:xfrm>
          <a:prstGeom prst="rect">
            <a:avLst/>
          </a:prstGeom>
          <a:noFill/>
          <a:ln>
            <a:noFill/>
          </a:ln>
        </p:spPr>
      </p:pic>
      <p:pic>
        <p:nvPicPr>
          <p:cNvPr id="270" name="Google Shape;270;p23"/>
          <p:cNvPicPr preferRelativeResize="0"/>
          <p:nvPr/>
        </p:nvPicPr>
        <p:blipFill rotWithShape="1">
          <a:blip r:embed="rId9">
            <a:alphaModFix/>
          </a:blip>
          <a:srcRect/>
          <a:stretch/>
        </p:blipFill>
        <p:spPr>
          <a:xfrm>
            <a:off x="3418981" y="3867254"/>
            <a:ext cx="2271103" cy="1572473"/>
          </a:xfrm>
          <a:prstGeom prst="rect">
            <a:avLst/>
          </a:prstGeom>
          <a:noFill/>
          <a:ln>
            <a:noFill/>
          </a:ln>
        </p:spPr>
      </p:pic>
      <p:pic>
        <p:nvPicPr>
          <p:cNvPr id="271" name="Google Shape;271;p23"/>
          <p:cNvPicPr preferRelativeResize="0"/>
          <p:nvPr/>
        </p:nvPicPr>
        <p:blipFill rotWithShape="1">
          <a:blip r:embed="rId10">
            <a:alphaModFix/>
          </a:blip>
          <a:srcRect/>
          <a:stretch/>
        </p:blipFill>
        <p:spPr>
          <a:xfrm>
            <a:off x="6158780" y="1841677"/>
            <a:ext cx="2118091" cy="1393613"/>
          </a:xfrm>
          <a:prstGeom prst="rect">
            <a:avLst/>
          </a:prstGeom>
          <a:noFill/>
          <a:ln>
            <a:noFill/>
          </a:ln>
        </p:spPr>
      </p:pic>
      <p:pic>
        <p:nvPicPr>
          <p:cNvPr id="272" name="Google Shape;272;p23"/>
          <p:cNvPicPr preferRelativeResize="0"/>
          <p:nvPr/>
        </p:nvPicPr>
        <p:blipFill rotWithShape="1">
          <a:blip r:embed="rId11">
            <a:alphaModFix/>
          </a:blip>
          <a:srcRect/>
          <a:stretch/>
        </p:blipFill>
        <p:spPr>
          <a:xfrm>
            <a:off x="842090" y="3709946"/>
            <a:ext cx="1193300" cy="1041955"/>
          </a:xfrm>
          <a:prstGeom prst="rect">
            <a:avLst/>
          </a:prstGeom>
          <a:noFill/>
          <a:ln>
            <a:noFill/>
          </a:ln>
        </p:spPr>
      </p:pic>
      <p:sp>
        <p:nvSpPr>
          <p:cNvPr id="273" name="Google Shape;273;p23"/>
          <p:cNvSpPr/>
          <p:nvPr/>
        </p:nvSpPr>
        <p:spPr>
          <a:xfrm rot="5400000">
            <a:off x="2466668" y="3868234"/>
            <a:ext cx="346295" cy="72537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pic>
        <p:nvPicPr>
          <p:cNvPr id="274" name="Google Shape;274;p23"/>
          <p:cNvPicPr preferRelativeResize="0"/>
          <p:nvPr/>
        </p:nvPicPr>
        <p:blipFill rotWithShape="1">
          <a:blip r:embed="rId12">
            <a:alphaModFix/>
          </a:blip>
          <a:srcRect/>
          <a:stretch/>
        </p:blipFill>
        <p:spPr>
          <a:xfrm>
            <a:off x="6322460" y="3622711"/>
            <a:ext cx="2040322" cy="953917"/>
          </a:xfrm>
          <a:prstGeom prst="rect">
            <a:avLst/>
          </a:prstGeom>
          <a:noFill/>
          <a:ln>
            <a:noFill/>
          </a:ln>
        </p:spPr>
      </p:pic>
      <p:pic>
        <p:nvPicPr>
          <p:cNvPr id="275" name="Google Shape;275;p23"/>
          <p:cNvPicPr preferRelativeResize="0"/>
          <p:nvPr/>
        </p:nvPicPr>
        <p:blipFill rotWithShape="1">
          <a:blip r:embed="rId13">
            <a:alphaModFix/>
          </a:blip>
          <a:srcRect/>
          <a:stretch/>
        </p:blipFill>
        <p:spPr>
          <a:xfrm>
            <a:off x="7009903" y="4537385"/>
            <a:ext cx="1709891" cy="170989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4"/>
          <p:cNvPicPr preferRelativeResize="0"/>
          <p:nvPr/>
        </p:nvPicPr>
        <p:blipFill rotWithShape="1">
          <a:blip r:embed="rId3">
            <a:alphaModFix/>
          </a:blip>
          <a:srcRect/>
          <a:stretch/>
        </p:blipFill>
        <p:spPr>
          <a:xfrm>
            <a:off x="1228068" y="1691770"/>
            <a:ext cx="3958702" cy="4721825"/>
          </a:xfrm>
          <a:prstGeom prst="rect">
            <a:avLst/>
          </a:prstGeom>
          <a:noFill/>
          <a:ln>
            <a:noFill/>
          </a:ln>
        </p:spPr>
      </p:pic>
      <p:pic>
        <p:nvPicPr>
          <p:cNvPr id="99" name="Google Shape;99;p14"/>
          <p:cNvPicPr preferRelativeResize="0"/>
          <p:nvPr/>
        </p:nvPicPr>
        <p:blipFill rotWithShape="1">
          <a:blip r:embed="rId4">
            <a:alphaModFix/>
          </a:blip>
          <a:srcRect/>
          <a:stretch/>
        </p:blipFill>
        <p:spPr>
          <a:xfrm>
            <a:off x="1813774" y="4753395"/>
            <a:ext cx="941195" cy="1211970"/>
          </a:xfrm>
          <a:prstGeom prst="rect">
            <a:avLst/>
          </a:prstGeom>
          <a:noFill/>
          <a:ln>
            <a:noFill/>
          </a:ln>
          <a:effectLst>
            <a:outerShdw blurRad="50800" dist="50800" dir="5400000" algn="ctr" rotWithShape="0">
              <a:srgbClr val="000000">
                <a:alpha val="0"/>
              </a:srgbClr>
            </a:outerShdw>
          </a:effectLst>
        </p:spPr>
      </p:pic>
      <p:pic>
        <p:nvPicPr>
          <p:cNvPr id="100" name="Google Shape;100;p14"/>
          <p:cNvPicPr preferRelativeResize="0"/>
          <p:nvPr/>
        </p:nvPicPr>
        <p:blipFill rotWithShape="1">
          <a:blip r:embed="rId5">
            <a:alphaModFix/>
          </a:blip>
          <a:srcRect/>
          <a:stretch/>
        </p:blipFill>
        <p:spPr>
          <a:xfrm>
            <a:off x="3579322" y="4223279"/>
            <a:ext cx="1204305" cy="1204305"/>
          </a:xfrm>
          <a:prstGeom prst="rect">
            <a:avLst/>
          </a:prstGeom>
          <a:noFill/>
          <a:ln>
            <a:noFill/>
          </a:ln>
        </p:spPr>
      </p:pic>
      <p:pic>
        <p:nvPicPr>
          <p:cNvPr id="101" name="Google Shape;101;p14"/>
          <p:cNvPicPr preferRelativeResize="0"/>
          <p:nvPr/>
        </p:nvPicPr>
        <p:blipFill rotWithShape="1">
          <a:blip r:embed="rId6">
            <a:alphaModFix/>
          </a:blip>
          <a:srcRect/>
          <a:stretch/>
        </p:blipFill>
        <p:spPr>
          <a:xfrm>
            <a:off x="4754121" y="4319855"/>
            <a:ext cx="824353" cy="1011152"/>
          </a:xfrm>
          <a:prstGeom prst="rect">
            <a:avLst/>
          </a:prstGeom>
          <a:noFill/>
          <a:ln>
            <a:noFill/>
          </a:ln>
        </p:spPr>
      </p:pic>
      <p:pic>
        <p:nvPicPr>
          <p:cNvPr id="102" name="Google Shape;102;p14"/>
          <p:cNvPicPr preferRelativeResize="0"/>
          <p:nvPr/>
        </p:nvPicPr>
        <p:blipFill rotWithShape="1">
          <a:blip r:embed="rId7">
            <a:alphaModFix/>
          </a:blip>
          <a:srcRect/>
          <a:stretch/>
        </p:blipFill>
        <p:spPr>
          <a:xfrm>
            <a:off x="1069086" y="5078295"/>
            <a:ext cx="1045841" cy="1045841"/>
          </a:xfrm>
          <a:prstGeom prst="rect">
            <a:avLst/>
          </a:prstGeom>
          <a:noFill/>
          <a:ln>
            <a:noFill/>
          </a:ln>
        </p:spPr>
      </p:pic>
      <p:sp>
        <p:nvSpPr>
          <p:cNvPr id="103" name="Google Shape;103;p14"/>
          <p:cNvSpPr txBox="1"/>
          <p:nvPr/>
        </p:nvSpPr>
        <p:spPr>
          <a:xfrm>
            <a:off x="3954062" y="5331007"/>
            <a:ext cx="1851341" cy="58477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0" i="0" u="none" strike="noStrike" cap="none">
                <a:solidFill>
                  <a:schemeClr val="dk1"/>
                </a:solidFill>
                <a:latin typeface="Calibri"/>
                <a:ea typeface="Calibri"/>
                <a:cs typeface="Calibri"/>
                <a:sym typeface="Calibri"/>
              </a:rPr>
              <a:t>$1.50 / student</a:t>
            </a:r>
            <a:endParaRPr/>
          </a:p>
          <a:p>
            <a:pPr marL="0" marR="0" lvl="0" indent="0" algn="ctr" rtl="0">
              <a:spcBef>
                <a:spcPts val="0"/>
              </a:spcBef>
              <a:spcAft>
                <a:spcPts val="0"/>
              </a:spcAft>
              <a:buNone/>
            </a:pPr>
            <a:r>
              <a:rPr lang="en-US" sz="1600" b="0" i="0" u="none" strike="noStrike" cap="none">
                <a:solidFill>
                  <a:schemeClr val="dk1"/>
                </a:solidFill>
                <a:latin typeface="Calibri"/>
                <a:ea typeface="Calibri"/>
                <a:cs typeface="Calibri"/>
                <a:sym typeface="Calibri"/>
              </a:rPr>
              <a:t>*$450/year</a:t>
            </a:r>
            <a:endParaRPr/>
          </a:p>
        </p:txBody>
      </p:sp>
      <p:sp>
        <p:nvSpPr>
          <p:cNvPr id="104" name="Google Shape;104;p14"/>
          <p:cNvSpPr txBox="1"/>
          <p:nvPr/>
        </p:nvSpPr>
        <p:spPr>
          <a:xfrm>
            <a:off x="1117252" y="6010727"/>
            <a:ext cx="1762214" cy="58477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0" i="0" u="none" strike="noStrike" cap="none">
                <a:solidFill>
                  <a:schemeClr val="dk1"/>
                </a:solidFill>
                <a:latin typeface="Calibri"/>
                <a:ea typeface="Calibri"/>
                <a:cs typeface="Calibri"/>
                <a:sym typeface="Calibri"/>
              </a:rPr>
              <a:t>$3.00 / student</a:t>
            </a:r>
            <a:endParaRPr/>
          </a:p>
          <a:p>
            <a:pPr marL="0" marR="0" lvl="0" indent="0" algn="ctr" rtl="0">
              <a:spcBef>
                <a:spcPts val="0"/>
              </a:spcBef>
              <a:spcAft>
                <a:spcPts val="0"/>
              </a:spcAft>
              <a:buNone/>
            </a:pPr>
            <a:r>
              <a:rPr lang="en-US" sz="1600" b="0" i="0" u="none" strike="noStrike" cap="none">
                <a:solidFill>
                  <a:schemeClr val="dk1"/>
                </a:solidFill>
                <a:latin typeface="Calibri"/>
                <a:ea typeface="Calibri"/>
                <a:cs typeface="Calibri"/>
                <a:sym typeface="Calibri"/>
              </a:rPr>
              <a:t>*$600/year</a:t>
            </a:r>
            <a:endParaRPr/>
          </a:p>
        </p:txBody>
      </p:sp>
      <p:sp>
        <p:nvSpPr>
          <p:cNvPr id="105" name="Google Shape;105;p14"/>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THE USER</a:t>
            </a:r>
            <a:endParaRPr/>
          </a:p>
        </p:txBody>
      </p:sp>
      <p:sp>
        <p:nvSpPr>
          <p:cNvPr id="106" name="Google Shape;106;p14"/>
          <p:cNvSpPr txBox="1">
            <a:spLocks noGrp="1"/>
          </p:cNvSpPr>
          <p:nvPr>
            <p:ph type="body" idx="2"/>
          </p:nvPr>
        </p:nvSpPr>
        <p:spPr>
          <a:xfrm>
            <a:off x="6175057" y="2029861"/>
            <a:ext cx="4927385" cy="3451271"/>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SzPts val="1400"/>
              <a:buChar char="•"/>
            </a:pPr>
            <a:r>
              <a:rPr lang="en-US" sz="1400">
                <a:latin typeface="Calibri"/>
                <a:ea typeface="Calibri"/>
                <a:cs typeface="Calibri"/>
                <a:sym typeface="Calibri"/>
              </a:rPr>
              <a:t>A typical DNA extraction experiment requires </a:t>
            </a:r>
            <a:r>
              <a:rPr lang="en-US" sz="1400">
                <a:solidFill>
                  <a:srgbClr val="FF0000"/>
                </a:solidFill>
                <a:latin typeface="Calibri"/>
                <a:ea typeface="Calibri"/>
                <a:cs typeface="Calibri"/>
                <a:sym typeface="Calibri"/>
              </a:rPr>
              <a:t>~$127 </a:t>
            </a:r>
            <a:r>
              <a:rPr lang="en-US" sz="1400">
                <a:latin typeface="Calibri"/>
                <a:ea typeface="Calibri"/>
                <a:cs typeface="Calibri"/>
                <a:sym typeface="Calibri"/>
              </a:rPr>
              <a:t>of materials (test tubes, funnels, graduated cylinders, etc.).  </a:t>
            </a:r>
            <a:r>
              <a:rPr lang="en-US" sz="1400" b="1">
                <a:solidFill>
                  <a:srgbClr val="FF0000"/>
                </a:solidFill>
                <a:latin typeface="Calibri"/>
                <a:ea typeface="Calibri"/>
                <a:cs typeface="Calibri"/>
                <a:sym typeface="Calibri"/>
              </a:rPr>
              <a:t>That’s over a quarter of the yearly science budget for some teachers</a:t>
            </a:r>
            <a:r>
              <a:rPr lang="en-US" sz="1400" b="1">
                <a:solidFill>
                  <a:schemeClr val="dk1"/>
                </a:solidFill>
                <a:latin typeface="Calibri"/>
                <a:ea typeface="Calibri"/>
                <a:cs typeface="Calibri"/>
                <a:sym typeface="Calibri"/>
              </a:rPr>
              <a:t> </a:t>
            </a:r>
            <a:r>
              <a:rPr lang="en-US" sz="1400">
                <a:solidFill>
                  <a:schemeClr val="dk1"/>
                </a:solidFill>
                <a:latin typeface="Calibri"/>
                <a:ea typeface="Calibri"/>
                <a:cs typeface="Calibri"/>
                <a:sym typeface="Calibri"/>
              </a:rPr>
              <a:t>for a single experiment. Where and how can I find more supplies?</a:t>
            </a:r>
            <a:endParaRPr/>
          </a:p>
          <a:p>
            <a:pPr marL="228600" lvl="0" indent="-139700" algn="l" rtl="0">
              <a:lnSpc>
                <a:spcPct val="100000"/>
              </a:lnSpc>
              <a:spcBef>
                <a:spcPts val="1000"/>
              </a:spcBef>
              <a:spcAft>
                <a:spcPts val="0"/>
              </a:spcAft>
              <a:buSzPts val="1400"/>
              <a:buNone/>
            </a:pPr>
            <a:endParaRPr sz="1400">
              <a:solidFill>
                <a:schemeClr val="dk1"/>
              </a:solidFill>
              <a:latin typeface="Calibri"/>
              <a:ea typeface="Calibri"/>
              <a:cs typeface="Calibri"/>
              <a:sym typeface="Calibri"/>
            </a:endParaRPr>
          </a:p>
          <a:p>
            <a:pPr marL="228600" lvl="0" indent="-228600" algn="l" rtl="0">
              <a:lnSpc>
                <a:spcPct val="100000"/>
              </a:lnSpc>
              <a:spcBef>
                <a:spcPts val="1000"/>
              </a:spcBef>
              <a:spcAft>
                <a:spcPts val="0"/>
              </a:spcAft>
              <a:buSzPts val="1400"/>
              <a:buChar char="•"/>
            </a:pPr>
            <a:r>
              <a:rPr lang="en-US" sz="1400">
                <a:latin typeface="Calibri"/>
                <a:ea typeface="Calibri"/>
                <a:cs typeface="Calibri"/>
                <a:sym typeface="Calibri"/>
              </a:rPr>
              <a:t>91% of teachers tell us that the biggest challenge to implementing laboratory activities in the classroom is </a:t>
            </a:r>
            <a:r>
              <a:rPr lang="en-US" sz="1400" b="1">
                <a:solidFill>
                  <a:srgbClr val="FF0000"/>
                </a:solidFill>
                <a:latin typeface="Calibri"/>
                <a:ea typeface="Calibri"/>
                <a:cs typeface="Calibri"/>
                <a:sym typeface="Calibri"/>
              </a:rPr>
              <a:t>lack of supplies </a:t>
            </a:r>
            <a:r>
              <a:rPr lang="en-US" sz="1400">
                <a:latin typeface="Calibri"/>
                <a:ea typeface="Calibri"/>
                <a:cs typeface="Calibri"/>
                <a:sym typeface="Calibri"/>
              </a:rPr>
              <a:t>(107 out of 117 Georgia life science teachers surveyed)</a:t>
            </a:r>
            <a:r>
              <a:rPr lang="en-US" sz="1400" baseline="30000">
                <a:latin typeface="Calibri"/>
                <a:ea typeface="Calibri"/>
                <a:cs typeface="Calibri"/>
                <a:sym typeface="Calibri"/>
              </a:rPr>
              <a:t>1</a:t>
            </a:r>
            <a:endParaRPr/>
          </a:p>
          <a:p>
            <a:pPr marL="228600" lvl="0" indent="-139700" algn="l" rtl="0">
              <a:lnSpc>
                <a:spcPct val="100000"/>
              </a:lnSpc>
              <a:spcBef>
                <a:spcPts val="1000"/>
              </a:spcBef>
              <a:spcAft>
                <a:spcPts val="0"/>
              </a:spcAft>
              <a:buSzPts val="1400"/>
              <a:buNone/>
            </a:pPr>
            <a:endParaRPr sz="1400" baseline="30000">
              <a:latin typeface="Calibri"/>
              <a:ea typeface="Calibri"/>
              <a:cs typeface="Calibri"/>
              <a:sym typeface="Calibri"/>
            </a:endParaRPr>
          </a:p>
          <a:p>
            <a:pPr marL="228600" lvl="0" indent="-228600" algn="l" rtl="0">
              <a:lnSpc>
                <a:spcPct val="100000"/>
              </a:lnSpc>
              <a:spcBef>
                <a:spcPts val="1000"/>
              </a:spcBef>
              <a:spcAft>
                <a:spcPts val="0"/>
              </a:spcAft>
              <a:buSzPts val="1400"/>
              <a:buChar char="•"/>
            </a:pPr>
            <a:r>
              <a:rPr lang="en-US" sz="1400" b="1" u="sng">
                <a:latin typeface="Calibri"/>
                <a:ea typeface="Calibri"/>
                <a:cs typeface="Calibri"/>
                <a:sym typeface="Calibri"/>
              </a:rPr>
              <a:t>USER PROBLEM:</a:t>
            </a:r>
            <a:r>
              <a:rPr lang="en-US" sz="1400" b="1">
                <a:latin typeface="Calibri"/>
                <a:ea typeface="Calibri"/>
                <a:cs typeface="Calibri"/>
                <a:sym typeface="Calibri"/>
              </a:rPr>
              <a:t>  </a:t>
            </a:r>
            <a:r>
              <a:rPr lang="en-US" sz="1400">
                <a:latin typeface="Calibri"/>
                <a:ea typeface="Calibri"/>
                <a:cs typeface="Calibri"/>
                <a:sym typeface="Calibri"/>
              </a:rPr>
              <a:t>Where and how can I get more supplies as a science teacher to teach my class? </a:t>
            </a:r>
            <a:endParaRPr/>
          </a:p>
          <a:p>
            <a:pPr marL="457200" lvl="1" indent="-127000" algn="l" rtl="0">
              <a:lnSpc>
                <a:spcPct val="100000"/>
              </a:lnSpc>
              <a:spcBef>
                <a:spcPts val="1000"/>
              </a:spcBef>
              <a:spcAft>
                <a:spcPts val="0"/>
              </a:spcAft>
              <a:buSzPts val="1600"/>
              <a:buNone/>
            </a:pPr>
            <a:endParaRPr/>
          </a:p>
        </p:txBody>
      </p:sp>
      <p:sp>
        <p:nvSpPr>
          <p:cNvPr id="107" name="Google Shape;107;p14"/>
          <p:cNvSpPr txBox="1"/>
          <p:nvPr/>
        </p:nvSpPr>
        <p:spPr>
          <a:xfrm>
            <a:off x="7501292" y="6604709"/>
            <a:ext cx="4690708" cy="246221"/>
          </a:xfrm>
          <a:prstGeom prst="rect">
            <a:avLst/>
          </a:prstGeom>
          <a:noFill/>
          <a:ln>
            <a:noFill/>
          </a:ln>
        </p:spPr>
        <p:txBody>
          <a:bodyPr spcFirstLastPara="1" wrap="square" lIns="91425" tIns="45700" rIns="91425" bIns="45700" anchor="t" anchorCtr="0">
            <a:noAutofit/>
          </a:bodyPr>
          <a:lstStyle/>
          <a:p>
            <a:pPr marL="171450" marR="0" lvl="0" indent="-171450" algn="l" rtl="0">
              <a:spcBef>
                <a:spcPts val="0"/>
              </a:spcBef>
              <a:spcAft>
                <a:spcPts val="0"/>
              </a:spcAft>
              <a:buClr>
                <a:schemeClr val="dk1"/>
              </a:buClr>
              <a:buSzPts val="1000"/>
              <a:buFont typeface="Arial"/>
              <a:buChar char="•"/>
            </a:pPr>
            <a:r>
              <a:rPr lang="en-US" sz="1000" b="0" i="0" u="none" strike="noStrike" cap="none">
                <a:solidFill>
                  <a:schemeClr val="dk1"/>
                </a:solidFill>
                <a:latin typeface="Cabin"/>
                <a:ea typeface="Cabin"/>
                <a:cs typeface="Cabin"/>
                <a:sym typeface="Cabin"/>
              </a:rPr>
              <a:t>Assuming 300 students, </a:t>
            </a:r>
            <a:r>
              <a:rPr lang="en-US" sz="1000" b="0" i="0" u="none" strike="noStrike" cap="none" baseline="30000">
                <a:solidFill>
                  <a:schemeClr val="dk1"/>
                </a:solidFill>
                <a:latin typeface="Cabin"/>
                <a:ea typeface="Cabin"/>
                <a:cs typeface="Cabin"/>
                <a:sym typeface="Cabin"/>
              </a:rPr>
              <a:t>1 </a:t>
            </a:r>
            <a:r>
              <a:rPr lang="en-US" sz="1000" b="0" i="0" u="sng" strike="noStrike" cap="none">
                <a:solidFill>
                  <a:schemeClr val="hlink"/>
                </a:solidFill>
                <a:latin typeface="Cabin"/>
                <a:ea typeface="Cabin"/>
                <a:cs typeface="Cabin"/>
                <a:sym typeface="Cabin"/>
                <a:hlinkClick r:id="rId8"/>
              </a:rPr>
              <a:t>http://www.georgiabioed.org/education/equipment-depot/</a:t>
            </a:r>
            <a:endParaRPr sz="1000" b="0" i="0" u="none" strike="noStrike" cap="none">
              <a:solidFill>
                <a:schemeClr val="dk1"/>
              </a:solidFill>
              <a:latin typeface="Cabin"/>
              <a:ea typeface="Cabin"/>
              <a:cs typeface="Cabin"/>
              <a:sym typeface="Cabi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15"/>
          <p:cNvPicPr preferRelativeResize="0"/>
          <p:nvPr/>
        </p:nvPicPr>
        <p:blipFill rotWithShape="1">
          <a:blip r:embed="rId3">
            <a:alphaModFix/>
          </a:blip>
          <a:srcRect/>
          <a:stretch/>
        </p:blipFill>
        <p:spPr>
          <a:xfrm>
            <a:off x="1228068" y="1691770"/>
            <a:ext cx="3958702" cy="4721825"/>
          </a:xfrm>
          <a:prstGeom prst="rect">
            <a:avLst/>
          </a:prstGeom>
          <a:noFill/>
          <a:ln>
            <a:noFill/>
          </a:ln>
        </p:spPr>
      </p:pic>
      <p:sp>
        <p:nvSpPr>
          <p:cNvPr id="114" name="Google Shape;114;p15"/>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THE SMALL NON-PROFIT</a:t>
            </a:r>
            <a:endParaRPr/>
          </a:p>
        </p:txBody>
      </p:sp>
      <p:pic>
        <p:nvPicPr>
          <p:cNvPr id="115" name="Google Shape;115;p15"/>
          <p:cNvPicPr preferRelativeResize="0"/>
          <p:nvPr/>
        </p:nvPicPr>
        <p:blipFill rotWithShape="1">
          <a:blip r:embed="rId4">
            <a:alphaModFix/>
          </a:blip>
          <a:srcRect/>
          <a:stretch/>
        </p:blipFill>
        <p:spPr>
          <a:xfrm>
            <a:off x="1834246" y="2509211"/>
            <a:ext cx="458943" cy="429570"/>
          </a:xfrm>
          <a:prstGeom prst="rect">
            <a:avLst/>
          </a:prstGeom>
          <a:noFill/>
          <a:ln>
            <a:noFill/>
          </a:ln>
        </p:spPr>
      </p:pic>
      <p:pic>
        <p:nvPicPr>
          <p:cNvPr id="116" name="Google Shape;116;p15"/>
          <p:cNvPicPr preferRelativeResize="0"/>
          <p:nvPr/>
        </p:nvPicPr>
        <p:blipFill rotWithShape="1">
          <a:blip r:embed="rId5">
            <a:alphaModFix/>
          </a:blip>
          <a:srcRect/>
          <a:stretch/>
        </p:blipFill>
        <p:spPr>
          <a:xfrm>
            <a:off x="2063717" y="2203018"/>
            <a:ext cx="1193300" cy="1041955"/>
          </a:xfrm>
          <a:prstGeom prst="rect">
            <a:avLst/>
          </a:prstGeom>
          <a:noFill/>
          <a:ln>
            <a:noFill/>
          </a:ln>
        </p:spPr>
      </p:pic>
      <p:pic>
        <p:nvPicPr>
          <p:cNvPr id="117" name="Google Shape;117;p15"/>
          <p:cNvPicPr preferRelativeResize="0"/>
          <p:nvPr/>
        </p:nvPicPr>
        <p:blipFill rotWithShape="1">
          <a:blip r:embed="rId6">
            <a:alphaModFix/>
          </a:blip>
          <a:srcRect/>
          <a:stretch/>
        </p:blipFill>
        <p:spPr>
          <a:xfrm>
            <a:off x="1834246" y="3162123"/>
            <a:ext cx="1513609" cy="399111"/>
          </a:xfrm>
          <a:prstGeom prst="rect">
            <a:avLst/>
          </a:prstGeom>
          <a:noFill/>
          <a:ln>
            <a:noFill/>
          </a:ln>
        </p:spPr>
      </p:pic>
      <p:sp>
        <p:nvSpPr>
          <p:cNvPr id="118" name="Google Shape;118;p15"/>
          <p:cNvSpPr txBox="1"/>
          <p:nvPr/>
        </p:nvSpPr>
        <p:spPr>
          <a:xfrm>
            <a:off x="6175057" y="2029968"/>
            <a:ext cx="4927385" cy="3101982"/>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chemeClr val="accent2"/>
              </a:buClr>
              <a:buSzPts val="1400"/>
              <a:buFont typeface="Arial"/>
              <a:buChar char="•"/>
            </a:pPr>
            <a:r>
              <a:rPr lang="en-US" sz="1400" b="0" i="0" u="none" strike="noStrike" cap="none">
                <a:solidFill>
                  <a:schemeClr val="dk1"/>
                </a:solidFill>
                <a:latin typeface="Calibri"/>
                <a:ea typeface="Calibri"/>
                <a:cs typeface="Calibri"/>
                <a:sym typeface="Calibri"/>
              </a:rPr>
              <a:t>Georgia BioEd Institute’s Equipment Depot provides grades 6-12 teachers with the laboratory supplies and equipment they need to prepare students for careers in the life sciences. </a:t>
            </a:r>
            <a:endParaRPr/>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0" i="0" u="none" strike="noStrike" cap="none">
                <a:solidFill>
                  <a:schemeClr val="dk1"/>
                </a:solidFill>
                <a:latin typeface="Calibri"/>
                <a:ea typeface="Calibri"/>
                <a:cs typeface="Calibri"/>
                <a:sym typeface="Calibri"/>
              </a:rPr>
              <a:t>Supply donations are collected from companies and universities and provided to schools that desperately need it</a:t>
            </a:r>
            <a:endParaRPr/>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baseline="30000">
              <a:solidFill>
                <a:srgbClr val="262626"/>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1" i="0" u="sng" strike="noStrike" cap="none">
                <a:solidFill>
                  <a:schemeClr val="dk1"/>
                </a:solidFill>
                <a:latin typeface="Calibri"/>
                <a:ea typeface="Calibri"/>
                <a:cs typeface="Calibri"/>
                <a:sym typeface="Calibri"/>
              </a:rPr>
              <a:t>NON-PROFIT PROBLEM</a:t>
            </a:r>
            <a:r>
              <a:rPr lang="en-US" sz="1400" b="0" i="0" u="none" strike="noStrike" cap="none">
                <a:solidFill>
                  <a:schemeClr val="dk1"/>
                </a:solidFill>
                <a:latin typeface="Calibri"/>
                <a:ea typeface="Calibri"/>
                <a:cs typeface="Calibri"/>
                <a:sym typeface="Calibri"/>
              </a:rPr>
              <a:t>:  How can GABioEd manage its inventory of donations when the information is kept in different locations, managed by various volunteers, and not easily accessible by the educators who need them?</a:t>
            </a:r>
            <a:br>
              <a:rPr lang="en-US" sz="1400" b="0" i="0" u="none" strike="noStrike" cap="none">
                <a:solidFill>
                  <a:srgbClr val="262626"/>
                </a:solidFill>
                <a:latin typeface="Calibri"/>
                <a:ea typeface="Calibri"/>
                <a:cs typeface="Calibri"/>
                <a:sym typeface="Calibri"/>
              </a:rPr>
            </a:br>
            <a:endParaRPr sz="1400" b="0" i="0" u="none" strike="noStrike" cap="none">
              <a:solidFill>
                <a:srgbClr val="262626"/>
              </a:solidFill>
              <a:latin typeface="Calibri"/>
              <a:ea typeface="Calibri"/>
              <a:cs typeface="Calibri"/>
              <a:sym typeface="Calibri"/>
            </a:endParaRPr>
          </a:p>
          <a:p>
            <a:pPr marL="457200" marR="0" lvl="1" indent="-127000" algn="l" rtl="0">
              <a:lnSpc>
                <a:spcPct val="100000"/>
              </a:lnSpc>
              <a:spcBef>
                <a:spcPts val="1000"/>
              </a:spcBef>
              <a:spcAft>
                <a:spcPts val="0"/>
              </a:spcAft>
              <a:buClr>
                <a:schemeClr val="accent2"/>
              </a:buClr>
              <a:buSzPts val="1600"/>
              <a:buFont typeface="Arial"/>
              <a:buNone/>
            </a:pPr>
            <a:endParaRPr sz="1600" b="0" i="0" u="none" strike="noStrike" cap="none">
              <a:solidFill>
                <a:srgbClr val="262626"/>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16"/>
          <p:cNvPicPr preferRelativeResize="0"/>
          <p:nvPr/>
        </p:nvPicPr>
        <p:blipFill rotWithShape="1">
          <a:blip r:embed="rId3">
            <a:alphaModFix/>
          </a:blip>
          <a:srcRect/>
          <a:stretch/>
        </p:blipFill>
        <p:spPr>
          <a:xfrm>
            <a:off x="1228068" y="1691770"/>
            <a:ext cx="3958702" cy="4721825"/>
          </a:xfrm>
          <a:prstGeom prst="rect">
            <a:avLst/>
          </a:prstGeom>
          <a:noFill/>
          <a:ln>
            <a:noFill/>
          </a:ln>
        </p:spPr>
      </p:pic>
      <p:sp>
        <p:nvSpPr>
          <p:cNvPr id="125" name="Google Shape;125;p16"/>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WHO WE ARE AND WHY WE DID THIS?</a:t>
            </a:r>
            <a:endParaRPr/>
          </a:p>
        </p:txBody>
      </p:sp>
      <p:pic>
        <p:nvPicPr>
          <p:cNvPr id="126" name="Google Shape;126;p16"/>
          <p:cNvPicPr preferRelativeResize="0"/>
          <p:nvPr/>
        </p:nvPicPr>
        <p:blipFill rotWithShape="1">
          <a:blip r:embed="rId4">
            <a:alphaModFix/>
          </a:blip>
          <a:srcRect/>
          <a:stretch/>
        </p:blipFill>
        <p:spPr>
          <a:xfrm>
            <a:off x="1834246" y="2509211"/>
            <a:ext cx="458943" cy="429570"/>
          </a:xfrm>
          <a:prstGeom prst="rect">
            <a:avLst/>
          </a:prstGeom>
          <a:noFill/>
          <a:ln>
            <a:noFill/>
          </a:ln>
        </p:spPr>
      </p:pic>
      <p:sp>
        <p:nvSpPr>
          <p:cNvPr id="127" name="Google Shape;127;p16"/>
          <p:cNvSpPr/>
          <p:nvPr/>
        </p:nvSpPr>
        <p:spPr>
          <a:xfrm rot="10271161">
            <a:off x="2738210" y="3475832"/>
            <a:ext cx="122018" cy="31754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pic>
        <p:nvPicPr>
          <p:cNvPr id="128" name="Google Shape;128;p16"/>
          <p:cNvPicPr preferRelativeResize="0"/>
          <p:nvPr/>
        </p:nvPicPr>
        <p:blipFill rotWithShape="1">
          <a:blip r:embed="rId5">
            <a:alphaModFix/>
          </a:blip>
          <a:srcRect/>
          <a:stretch/>
        </p:blipFill>
        <p:spPr>
          <a:xfrm>
            <a:off x="2063717" y="2203018"/>
            <a:ext cx="1193300" cy="1041955"/>
          </a:xfrm>
          <a:prstGeom prst="rect">
            <a:avLst/>
          </a:prstGeom>
          <a:noFill/>
          <a:ln>
            <a:noFill/>
          </a:ln>
        </p:spPr>
      </p:pic>
      <p:pic>
        <p:nvPicPr>
          <p:cNvPr id="129" name="Google Shape;129;p16"/>
          <p:cNvPicPr preferRelativeResize="0"/>
          <p:nvPr/>
        </p:nvPicPr>
        <p:blipFill rotWithShape="1">
          <a:blip r:embed="rId6">
            <a:alphaModFix/>
          </a:blip>
          <a:srcRect/>
          <a:stretch/>
        </p:blipFill>
        <p:spPr>
          <a:xfrm>
            <a:off x="1834246" y="3162123"/>
            <a:ext cx="1513609" cy="399111"/>
          </a:xfrm>
          <a:prstGeom prst="rect">
            <a:avLst/>
          </a:prstGeom>
          <a:noFill/>
          <a:ln>
            <a:noFill/>
          </a:ln>
        </p:spPr>
      </p:pic>
      <p:sp>
        <p:nvSpPr>
          <p:cNvPr id="130" name="Google Shape;130;p16"/>
          <p:cNvSpPr txBox="1"/>
          <p:nvPr/>
        </p:nvSpPr>
        <p:spPr>
          <a:xfrm>
            <a:off x="6172200" y="2029968"/>
            <a:ext cx="4927385" cy="3694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accent2"/>
              </a:buClr>
              <a:buSzPts val="1800"/>
              <a:buFont typeface="Arial"/>
              <a:buNone/>
            </a:pPr>
            <a:r>
              <a:rPr lang="en-US" sz="1800" b="1" i="0" u="sng" strike="noStrike" cap="none" dirty="0">
                <a:solidFill>
                  <a:schemeClr val="dk1"/>
                </a:solidFill>
                <a:latin typeface="Calibri"/>
                <a:ea typeface="Calibri"/>
                <a:cs typeface="Calibri"/>
                <a:sym typeface="Calibri"/>
              </a:rPr>
              <a:t>Parts-to-Purpose</a:t>
            </a:r>
            <a:endParaRPr dirty="0"/>
          </a:p>
          <a:p>
            <a:pPr marL="228600" marR="0" lvl="0" indent="-228600" algn="l" rtl="0">
              <a:lnSpc>
                <a:spcPct val="100000"/>
              </a:lnSpc>
              <a:spcBef>
                <a:spcPts val="1000"/>
              </a:spcBef>
              <a:spcAft>
                <a:spcPts val="0"/>
              </a:spcAft>
              <a:buClr>
                <a:schemeClr val="accent2"/>
              </a:buClr>
              <a:buSzPts val="1400"/>
              <a:buFont typeface="Arial"/>
              <a:buChar char="•"/>
            </a:pPr>
            <a:r>
              <a:rPr lang="en-US" sz="1400" b="1" i="0" u="none" strike="noStrike" cap="none" dirty="0">
                <a:solidFill>
                  <a:schemeClr val="dk1"/>
                </a:solidFill>
                <a:latin typeface="Calibri"/>
                <a:ea typeface="Calibri"/>
                <a:cs typeface="Calibri"/>
                <a:sym typeface="Calibri"/>
              </a:rPr>
              <a:t>Who we are - </a:t>
            </a:r>
            <a:r>
              <a:rPr lang="en-US" sz="1400" b="0" i="0" u="none" strike="noStrike" cap="none" dirty="0">
                <a:solidFill>
                  <a:schemeClr val="dk1"/>
                </a:solidFill>
                <a:latin typeface="Calibri"/>
                <a:ea typeface="Calibri"/>
                <a:cs typeface="Calibri"/>
                <a:sym typeface="Calibri"/>
              </a:rPr>
              <a:t>We are a group of IT developers looking to build simple solutions to help small nonprofit organizations</a:t>
            </a:r>
            <a:endParaRPr dirty="0"/>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dirty="0">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1" i="0" u="none" strike="noStrike" cap="none" dirty="0">
                <a:solidFill>
                  <a:schemeClr val="dk1"/>
                </a:solidFill>
                <a:latin typeface="Calibri"/>
                <a:ea typeface="Calibri"/>
                <a:cs typeface="Calibri"/>
                <a:sym typeface="Calibri"/>
              </a:rPr>
              <a:t>Our Product - </a:t>
            </a:r>
            <a:r>
              <a:rPr lang="en-US" sz="1400" b="0" i="0" u="none" strike="noStrike" cap="none" dirty="0">
                <a:solidFill>
                  <a:schemeClr val="dk1"/>
                </a:solidFill>
                <a:latin typeface="Calibri"/>
                <a:ea typeface="Calibri"/>
                <a:cs typeface="Calibri"/>
                <a:sym typeface="Calibri"/>
              </a:rPr>
              <a:t>Parts-to-Purpose is an open-source, inexpensive inventory and people management platform that nonprofits can use to manage their inventory of donations, donors, and </a:t>
            </a:r>
            <a:r>
              <a:rPr lang="en-US" sz="1400" b="0" i="0" u="none" strike="noStrike" cap="none" dirty="0" err="1">
                <a:solidFill>
                  <a:schemeClr val="dk1"/>
                </a:solidFill>
                <a:latin typeface="Calibri"/>
                <a:ea typeface="Calibri"/>
                <a:cs typeface="Calibri"/>
                <a:sym typeface="Calibri"/>
              </a:rPr>
              <a:t>donees</a:t>
            </a:r>
            <a:endParaRPr sz="1400" b="0" i="0" u="none" strike="noStrike" cap="none" dirty="0">
              <a:solidFill>
                <a:schemeClr val="dk1"/>
              </a:solidFill>
              <a:latin typeface="Calibri"/>
              <a:ea typeface="Calibri"/>
              <a:cs typeface="Calibri"/>
              <a:sym typeface="Calibri"/>
            </a:endParaRPr>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dirty="0">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1" i="0" u="none" strike="noStrike" cap="none" dirty="0">
                <a:solidFill>
                  <a:schemeClr val="dk1"/>
                </a:solidFill>
                <a:latin typeface="Calibri"/>
                <a:ea typeface="Calibri"/>
                <a:cs typeface="Calibri"/>
                <a:sym typeface="Calibri"/>
              </a:rPr>
              <a:t>Our Goal </a:t>
            </a:r>
            <a:r>
              <a:rPr lang="en-US" sz="1400" b="0" i="0" u="none" strike="noStrike" cap="none" dirty="0">
                <a:solidFill>
                  <a:schemeClr val="dk1"/>
                </a:solidFill>
                <a:latin typeface="Calibri"/>
                <a:ea typeface="Calibri"/>
                <a:cs typeface="Calibri"/>
                <a:sym typeface="Calibri"/>
              </a:rPr>
              <a:t>- To help nonprofits meet their mission by immediately connecting the “purpose” in need to the “part” that’s needed</a:t>
            </a:r>
            <a:endParaRPr sz="1600" b="1" i="0" u="none" strike="noStrike" cap="none" dirty="0">
              <a:solidFill>
                <a:schemeClr val="dk1"/>
              </a:solidFill>
              <a:latin typeface="Calibri"/>
              <a:ea typeface="Calibri"/>
              <a:cs typeface="Calibri"/>
              <a:sym typeface="Calibri"/>
            </a:endParaRPr>
          </a:p>
          <a:p>
            <a:pPr marL="228600" marR="0" lvl="0" indent="-127000" algn="l" rtl="0">
              <a:lnSpc>
                <a:spcPct val="100000"/>
              </a:lnSpc>
              <a:spcBef>
                <a:spcPts val="1000"/>
              </a:spcBef>
              <a:spcAft>
                <a:spcPts val="0"/>
              </a:spcAft>
              <a:buClr>
                <a:schemeClr val="accent2"/>
              </a:buClr>
              <a:buSzPts val="1600"/>
              <a:buFont typeface="Arial"/>
              <a:buNone/>
            </a:pPr>
            <a:endParaRPr sz="1600" b="0" i="0" u="none" strike="noStrike" cap="none" baseline="30000" dirty="0">
              <a:solidFill>
                <a:srgbClr val="262626"/>
              </a:solidFill>
              <a:latin typeface="Cabin"/>
              <a:ea typeface="Cabin"/>
              <a:cs typeface="Cabin"/>
              <a:sym typeface="Cabin"/>
            </a:endParaRPr>
          </a:p>
          <a:p>
            <a:pPr marL="457200" marR="0" lvl="1" indent="-127000" algn="l" rtl="0">
              <a:lnSpc>
                <a:spcPct val="100000"/>
              </a:lnSpc>
              <a:spcBef>
                <a:spcPts val="1000"/>
              </a:spcBef>
              <a:spcAft>
                <a:spcPts val="0"/>
              </a:spcAft>
              <a:buClr>
                <a:schemeClr val="accent2"/>
              </a:buClr>
              <a:buSzPts val="1600"/>
              <a:buFont typeface="Arial"/>
              <a:buNone/>
            </a:pPr>
            <a:endParaRPr sz="1600" b="0" i="0" u="none" strike="noStrike" cap="none" dirty="0">
              <a:solidFill>
                <a:srgbClr val="262626"/>
              </a:solidFill>
              <a:latin typeface="Cabin"/>
              <a:ea typeface="Cabin"/>
              <a:cs typeface="Cabin"/>
              <a:sym typeface="Cabin"/>
            </a:endParaRPr>
          </a:p>
        </p:txBody>
      </p:sp>
      <p:pic>
        <p:nvPicPr>
          <p:cNvPr id="131" name="Google Shape;131;p16"/>
          <p:cNvPicPr preferRelativeResize="0"/>
          <p:nvPr/>
        </p:nvPicPr>
        <p:blipFill rotWithShape="1">
          <a:blip r:embed="rId7">
            <a:alphaModFix/>
          </a:blip>
          <a:srcRect/>
          <a:stretch/>
        </p:blipFill>
        <p:spPr>
          <a:xfrm>
            <a:off x="2554343" y="3886221"/>
            <a:ext cx="745758" cy="745758"/>
          </a:xfrm>
          <a:prstGeom prst="rect">
            <a:avLst/>
          </a:prstGeom>
          <a:noFill/>
          <a:ln w="38100" cap="flat" cmpd="sng">
            <a:solidFill>
              <a:srgbClr val="7B7265"/>
            </a:solidFill>
            <a:prstDash val="solid"/>
            <a:round/>
            <a:headEnd type="none" w="sm" len="sm"/>
            <a:tailEnd type="none" w="sm" len="sm"/>
          </a:ln>
        </p:spPr>
      </p:pic>
      <p:pic>
        <p:nvPicPr>
          <p:cNvPr id="132" name="Google Shape;132;p16"/>
          <p:cNvPicPr preferRelativeResize="0"/>
          <p:nvPr/>
        </p:nvPicPr>
        <p:blipFill rotWithShape="1">
          <a:blip r:embed="rId8">
            <a:alphaModFix/>
          </a:blip>
          <a:srcRect/>
          <a:stretch/>
        </p:blipFill>
        <p:spPr>
          <a:xfrm>
            <a:off x="1587851" y="4753771"/>
            <a:ext cx="941195" cy="1211970"/>
          </a:xfrm>
          <a:prstGeom prst="rect">
            <a:avLst/>
          </a:prstGeom>
          <a:noFill/>
          <a:ln>
            <a:noFill/>
          </a:ln>
          <a:effectLst>
            <a:outerShdw blurRad="50800" dist="50800" dir="5400000" algn="ctr" rotWithShape="0">
              <a:srgbClr val="000000">
                <a:alpha val="0"/>
              </a:srgbClr>
            </a:outerShdw>
          </a:effectLst>
        </p:spPr>
      </p:pic>
      <p:pic>
        <p:nvPicPr>
          <p:cNvPr id="133" name="Google Shape;133;p16"/>
          <p:cNvPicPr preferRelativeResize="0"/>
          <p:nvPr/>
        </p:nvPicPr>
        <p:blipFill rotWithShape="1">
          <a:blip r:embed="rId9">
            <a:alphaModFix/>
          </a:blip>
          <a:srcRect/>
          <a:stretch/>
        </p:blipFill>
        <p:spPr>
          <a:xfrm>
            <a:off x="3527183" y="4534149"/>
            <a:ext cx="1204305" cy="1204305"/>
          </a:xfrm>
          <a:prstGeom prst="rect">
            <a:avLst/>
          </a:prstGeom>
          <a:noFill/>
          <a:ln>
            <a:noFill/>
          </a:ln>
        </p:spPr>
      </p:pic>
      <p:sp>
        <p:nvSpPr>
          <p:cNvPr id="134" name="Google Shape;134;p16"/>
          <p:cNvSpPr/>
          <p:nvPr/>
        </p:nvSpPr>
        <p:spPr>
          <a:xfrm rot="3490515">
            <a:off x="2232181" y="4537285"/>
            <a:ext cx="122018" cy="31754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135" name="Google Shape;135;p16"/>
          <p:cNvSpPr/>
          <p:nvPr/>
        </p:nvSpPr>
        <p:spPr>
          <a:xfrm rot="-3132579">
            <a:off x="3534954" y="4520881"/>
            <a:ext cx="122018" cy="31754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7"/>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PARTS-TO-PURPOSE</a:t>
            </a:r>
            <a:endParaRPr/>
          </a:p>
        </p:txBody>
      </p:sp>
      <p:sp>
        <p:nvSpPr>
          <p:cNvPr id="142" name="Google Shape;142;p17"/>
          <p:cNvSpPr txBox="1"/>
          <p:nvPr/>
        </p:nvSpPr>
        <p:spPr>
          <a:xfrm>
            <a:off x="6172200" y="2029968"/>
            <a:ext cx="4927385" cy="3694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accent2"/>
              </a:buClr>
              <a:buSzPts val="1800"/>
              <a:buFont typeface="Arial"/>
              <a:buNone/>
            </a:pPr>
            <a:r>
              <a:rPr lang="en-US" sz="1800" b="1" i="0" u="sng" strike="noStrike" cap="none">
                <a:solidFill>
                  <a:schemeClr val="dk1"/>
                </a:solidFill>
                <a:latin typeface="Calibri"/>
                <a:ea typeface="Calibri"/>
                <a:cs typeface="Calibri"/>
                <a:sym typeface="Calibri"/>
              </a:rPr>
              <a:t>Key Functions:</a:t>
            </a:r>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0" i="0" u="none" strike="noStrike" cap="none">
                <a:solidFill>
                  <a:schemeClr val="dk1"/>
                </a:solidFill>
                <a:latin typeface="Calibri"/>
                <a:ea typeface="Calibri"/>
                <a:cs typeface="Calibri"/>
                <a:sym typeface="Calibri"/>
              </a:rPr>
              <a:t>Update, manage, and track their inventory of donations</a:t>
            </a:r>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0" i="0" u="none" strike="noStrike" cap="none">
                <a:solidFill>
                  <a:schemeClr val="dk1"/>
                </a:solidFill>
                <a:latin typeface="Calibri"/>
                <a:ea typeface="Calibri"/>
                <a:cs typeface="Calibri"/>
                <a:sym typeface="Calibri"/>
              </a:rPr>
              <a:t>Collect donor and donee information</a:t>
            </a:r>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0" i="0" u="none" strike="noStrike" cap="none">
                <a:solidFill>
                  <a:schemeClr val="dk1"/>
                </a:solidFill>
                <a:latin typeface="Calibri"/>
                <a:ea typeface="Calibri"/>
                <a:cs typeface="Calibri"/>
                <a:sym typeface="Calibri"/>
              </a:rPr>
              <a:t>Provide donees a portal to login, view and select items needed, add to a cart, and arrange for pickup/shipment of their cart</a:t>
            </a:r>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0" i="0" u="none" strike="noStrike" cap="none">
                <a:solidFill>
                  <a:schemeClr val="dk1"/>
                </a:solidFill>
                <a:latin typeface="Calibri"/>
                <a:ea typeface="Calibri"/>
                <a:cs typeface="Calibri"/>
                <a:sym typeface="Calibri"/>
              </a:rPr>
              <a:t>See changes in inventory/stock in near real-time</a:t>
            </a:r>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0" i="0" u="none" strike="noStrike" cap="none">
                <a:solidFill>
                  <a:schemeClr val="dk1"/>
                </a:solidFill>
                <a:latin typeface="Calibri"/>
                <a:ea typeface="Calibri"/>
                <a:cs typeface="Calibri"/>
                <a:sym typeface="Calibri"/>
              </a:rPr>
              <a:t>Collect and visualize metrics to identify needs and trends so that they can use those metrics to focus donation efforts or community marketing</a:t>
            </a:r>
            <a:endParaRPr sz="1600" b="0" i="0" u="none" strike="noStrike" cap="none">
              <a:solidFill>
                <a:srgbClr val="262626"/>
              </a:solidFill>
              <a:latin typeface="Calibri"/>
              <a:ea typeface="Calibri"/>
              <a:cs typeface="Calibri"/>
              <a:sym typeface="Calibri"/>
            </a:endParaRPr>
          </a:p>
        </p:txBody>
      </p:sp>
      <p:pic>
        <p:nvPicPr>
          <p:cNvPr id="143" name="Google Shape;143;p17"/>
          <p:cNvPicPr preferRelativeResize="0"/>
          <p:nvPr/>
        </p:nvPicPr>
        <p:blipFill>
          <a:blip r:embed="rId3">
            <a:alphaModFix/>
          </a:blip>
          <a:stretch>
            <a:fillRect/>
          </a:stretch>
        </p:blipFill>
        <p:spPr>
          <a:xfrm>
            <a:off x="2540850" y="2029975"/>
            <a:ext cx="2344800" cy="2344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OUR PROCESS</a:t>
            </a:r>
            <a:endParaRPr/>
          </a:p>
        </p:txBody>
      </p:sp>
      <p:grpSp>
        <p:nvGrpSpPr>
          <p:cNvPr id="150" name="Google Shape;150;p18"/>
          <p:cNvGrpSpPr/>
          <p:nvPr/>
        </p:nvGrpSpPr>
        <p:grpSpPr>
          <a:xfrm>
            <a:off x="293345" y="2030250"/>
            <a:ext cx="11763421" cy="2603535"/>
            <a:chOff x="5521" y="414502"/>
            <a:chExt cx="11763421" cy="2603535"/>
          </a:xfrm>
        </p:grpSpPr>
        <p:sp>
          <p:nvSpPr>
            <p:cNvPr id="151" name="Google Shape;151;p18"/>
            <p:cNvSpPr/>
            <p:nvPr/>
          </p:nvSpPr>
          <p:spPr>
            <a:xfrm>
              <a:off x="5521" y="414502"/>
              <a:ext cx="1865631" cy="746252"/>
            </a:xfrm>
            <a:prstGeom prst="chevron">
              <a:avLst>
                <a:gd name="adj" fmla="val 50000"/>
              </a:avLst>
            </a:prstGeom>
            <a:solidFill>
              <a:schemeClr val="accent2"/>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txBox="1"/>
            <p:nvPr/>
          </p:nvSpPr>
          <p:spPr>
            <a:xfrm>
              <a:off x="378647"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Project Plan Generation</a:t>
              </a:r>
              <a:endParaRPr/>
            </a:p>
          </p:txBody>
        </p:sp>
        <p:sp>
          <p:nvSpPr>
            <p:cNvPr id="153" name="Google Shape;153;p18"/>
            <p:cNvSpPr/>
            <p:nvPr/>
          </p:nvSpPr>
          <p:spPr>
            <a:xfrm>
              <a:off x="5521"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txBox="1"/>
            <p:nvPr/>
          </p:nvSpPr>
          <p:spPr>
            <a:xfrm>
              <a:off x="5521"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90000"/>
                </a:lnSpc>
                <a:spcBef>
                  <a:spcPts val="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Created schedule</a:t>
              </a:r>
              <a:endParaRPr/>
            </a:p>
            <a:p>
              <a:pPr marL="114300" marR="0" lvl="1" indent="-114300" algn="l" rtl="0">
                <a:lnSpc>
                  <a:spcPct val="90000"/>
                </a:lnSpc>
                <a:spcBef>
                  <a:spcPts val="21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Used GitHub PM tools (Kanban board)</a:t>
              </a:r>
              <a:endParaRPr/>
            </a:p>
            <a:p>
              <a:pPr marL="114300" marR="0" lvl="1" indent="-114300" algn="l" rtl="0">
                <a:lnSpc>
                  <a:spcPct val="90000"/>
                </a:lnSpc>
                <a:spcBef>
                  <a:spcPts val="21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Established milestone deadlines</a:t>
              </a:r>
              <a:endParaRPr/>
            </a:p>
            <a:p>
              <a:pPr marL="114300" marR="0" lvl="1" indent="-114300" algn="l" rtl="0">
                <a:lnSpc>
                  <a:spcPct val="90000"/>
                </a:lnSpc>
                <a:spcBef>
                  <a:spcPts val="21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Created/Assigned Tasks</a:t>
              </a:r>
              <a:endParaRPr/>
            </a:p>
          </p:txBody>
        </p:sp>
        <p:sp>
          <p:nvSpPr>
            <p:cNvPr id="155" name="Google Shape;155;p18"/>
            <p:cNvSpPr/>
            <p:nvPr/>
          </p:nvSpPr>
          <p:spPr>
            <a:xfrm>
              <a:off x="1655153" y="414502"/>
              <a:ext cx="1865631" cy="746252"/>
            </a:xfrm>
            <a:prstGeom prst="chevron">
              <a:avLst>
                <a:gd name="adj" fmla="val 50000"/>
              </a:avLst>
            </a:prstGeom>
            <a:solidFill>
              <a:srgbClr val="C9642E"/>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8"/>
            <p:cNvSpPr txBox="1"/>
            <p:nvPr/>
          </p:nvSpPr>
          <p:spPr>
            <a:xfrm>
              <a:off x="2028279"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Wireframe Mock-up</a:t>
              </a:r>
              <a:endParaRPr/>
            </a:p>
          </p:txBody>
        </p:sp>
        <p:sp>
          <p:nvSpPr>
            <p:cNvPr id="157" name="Google Shape;157;p18"/>
            <p:cNvSpPr/>
            <p:nvPr/>
          </p:nvSpPr>
          <p:spPr>
            <a:xfrm>
              <a:off x="1655153"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8"/>
            <p:cNvSpPr txBox="1"/>
            <p:nvPr/>
          </p:nvSpPr>
          <p:spPr>
            <a:xfrm>
              <a:off x="1655153"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90000"/>
                </a:lnSpc>
                <a:spcBef>
                  <a:spcPts val="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GoMockingBird</a:t>
              </a:r>
              <a:endParaRPr sz="1400" b="0" i="0" u="none" strike="noStrike" cap="none">
                <a:solidFill>
                  <a:schemeClr val="dk1"/>
                </a:solidFill>
                <a:latin typeface="Cabin"/>
                <a:ea typeface="Cabin"/>
                <a:cs typeface="Cabin"/>
                <a:sym typeface="Cabin"/>
              </a:endParaRPr>
            </a:p>
          </p:txBody>
        </p:sp>
        <p:sp>
          <p:nvSpPr>
            <p:cNvPr id="159" name="Google Shape;159;p18"/>
            <p:cNvSpPr/>
            <p:nvPr/>
          </p:nvSpPr>
          <p:spPr>
            <a:xfrm>
              <a:off x="3304784" y="414502"/>
              <a:ext cx="1865631" cy="746252"/>
            </a:xfrm>
            <a:prstGeom prst="chevron">
              <a:avLst>
                <a:gd name="adj" fmla="val 50000"/>
              </a:avLst>
            </a:prstGeom>
            <a:solidFill>
              <a:schemeClr val="accent4"/>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8"/>
            <p:cNvSpPr txBox="1"/>
            <p:nvPr/>
          </p:nvSpPr>
          <p:spPr>
            <a:xfrm>
              <a:off x="3677910"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User Story Development</a:t>
              </a:r>
              <a:endParaRPr/>
            </a:p>
          </p:txBody>
        </p:sp>
        <p:sp>
          <p:nvSpPr>
            <p:cNvPr id="161" name="Google Shape;161;p18"/>
            <p:cNvSpPr/>
            <p:nvPr/>
          </p:nvSpPr>
          <p:spPr>
            <a:xfrm>
              <a:off x="3304784"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8"/>
            <p:cNvSpPr txBox="1"/>
            <p:nvPr/>
          </p:nvSpPr>
          <p:spPr>
            <a:xfrm>
              <a:off x="3304784"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90000"/>
                </a:lnSpc>
                <a:spcBef>
                  <a:spcPts val="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Created 13 User Stories</a:t>
              </a:r>
              <a:endParaRPr/>
            </a:p>
            <a:p>
              <a:pPr marL="114300" marR="0" lvl="1" indent="-114300" algn="l" rtl="0">
                <a:lnSpc>
                  <a:spcPct val="90000"/>
                </a:lnSpc>
                <a:spcBef>
                  <a:spcPts val="21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5 User Stories became MVP</a:t>
              </a:r>
              <a:endParaRPr/>
            </a:p>
          </p:txBody>
        </p:sp>
        <p:sp>
          <p:nvSpPr>
            <p:cNvPr id="163" name="Google Shape;163;p18"/>
            <p:cNvSpPr/>
            <p:nvPr/>
          </p:nvSpPr>
          <p:spPr>
            <a:xfrm>
              <a:off x="4954416" y="414502"/>
              <a:ext cx="1865631" cy="746252"/>
            </a:xfrm>
            <a:prstGeom prst="chevron">
              <a:avLst>
                <a:gd name="adj" fmla="val 50000"/>
              </a:avLst>
            </a:prstGeom>
            <a:solidFill>
              <a:schemeClr val="accent5"/>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8"/>
            <p:cNvSpPr txBox="1"/>
            <p:nvPr/>
          </p:nvSpPr>
          <p:spPr>
            <a:xfrm>
              <a:off x="5327542"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Database Modeling</a:t>
              </a:r>
              <a:endParaRPr/>
            </a:p>
          </p:txBody>
        </p:sp>
        <p:sp>
          <p:nvSpPr>
            <p:cNvPr id="165" name="Google Shape;165;p18"/>
            <p:cNvSpPr/>
            <p:nvPr/>
          </p:nvSpPr>
          <p:spPr>
            <a:xfrm>
              <a:off x="4954416"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8"/>
            <p:cNvSpPr txBox="1"/>
            <p:nvPr/>
          </p:nvSpPr>
          <p:spPr>
            <a:xfrm>
              <a:off x="4954416"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90000"/>
                </a:lnSpc>
                <a:spcBef>
                  <a:spcPts val="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Utilized real dataset from non-profit partner</a:t>
              </a:r>
              <a:endParaRPr/>
            </a:p>
            <a:p>
              <a:pPr marL="114300" marR="0" lvl="1" indent="-114300" algn="l" rtl="0">
                <a:lnSpc>
                  <a:spcPct val="90000"/>
                </a:lnSpc>
                <a:spcBef>
                  <a:spcPts val="21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Created proof-of-concept to determine SQL or Mongodb direction</a:t>
              </a:r>
              <a:endParaRPr/>
            </a:p>
          </p:txBody>
        </p:sp>
        <p:sp>
          <p:nvSpPr>
            <p:cNvPr id="167" name="Google Shape;167;p18"/>
            <p:cNvSpPr/>
            <p:nvPr/>
          </p:nvSpPr>
          <p:spPr>
            <a:xfrm>
              <a:off x="6604048" y="414502"/>
              <a:ext cx="1865631" cy="746252"/>
            </a:xfrm>
            <a:prstGeom prst="chevron">
              <a:avLst>
                <a:gd name="adj" fmla="val 50000"/>
              </a:avLst>
            </a:prstGeom>
            <a:solidFill>
              <a:schemeClr val="accent6"/>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txBox="1"/>
            <p:nvPr/>
          </p:nvSpPr>
          <p:spPr>
            <a:xfrm>
              <a:off x="6977174"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Technology Selection</a:t>
              </a:r>
              <a:endParaRPr/>
            </a:p>
          </p:txBody>
        </p:sp>
        <p:sp>
          <p:nvSpPr>
            <p:cNvPr id="169" name="Google Shape;169;p18"/>
            <p:cNvSpPr/>
            <p:nvPr/>
          </p:nvSpPr>
          <p:spPr>
            <a:xfrm>
              <a:off x="6604048"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8"/>
            <p:cNvSpPr txBox="1"/>
            <p:nvPr/>
          </p:nvSpPr>
          <p:spPr>
            <a:xfrm>
              <a:off x="6604048"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90000"/>
                </a:lnSpc>
                <a:spcBef>
                  <a:spcPts val="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MDB</a:t>
              </a:r>
              <a:r>
                <a:rPr lang="en-US">
                  <a:solidFill>
                    <a:schemeClr val="dk1"/>
                  </a:solidFill>
                  <a:latin typeface="Cabin"/>
                  <a:ea typeface="Cabin"/>
                  <a:cs typeface="Cabin"/>
                  <a:sym typeface="Cabin"/>
                </a:rPr>
                <a:t>React</a:t>
              </a:r>
              <a:endParaRPr sz="1400" b="0" i="0" u="none" strike="noStrike" cap="none">
                <a:solidFill>
                  <a:schemeClr val="dk1"/>
                </a:solidFill>
                <a:latin typeface="Cabin"/>
                <a:ea typeface="Cabin"/>
                <a:cs typeface="Cabin"/>
                <a:sym typeface="Cabin"/>
              </a:endParaRPr>
            </a:p>
            <a:p>
              <a:pPr marL="114300" marR="0" lvl="1" indent="-114300" algn="l" rtl="0">
                <a:lnSpc>
                  <a:spcPct val="90000"/>
                </a:lnSpc>
                <a:spcBef>
                  <a:spcPts val="21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bcrypt</a:t>
              </a:r>
              <a:endParaRPr sz="1400" b="0" i="0" u="none" strike="noStrike" cap="none">
                <a:solidFill>
                  <a:schemeClr val="dk1"/>
                </a:solidFill>
                <a:latin typeface="Cabin"/>
                <a:ea typeface="Cabin"/>
                <a:cs typeface="Cabin"/>
                <a:sym typeface="Cabin"/>
              </a:endParaRPr>
            </a:p>
            <a:p>
              <a:pPr marL="114300" marR="0" lvl="1" indent="-114300" algn="l" rtl="0">
                <a:lnSpc>
                  <a:spcPct val="90000"/>
                </a:lnSpc>
                <a:spcBef>
                  <a:spcPts val="210"/>
                </a:spcBef>
                <a:spcAft>
                  <a:spcPts val="0"/>
                </a:spcAft>
                <a:buClr>
                  <a:schemeClr val="dk1"/>
                </a:buClr>
                <a:buSzPts val="1400"/>
                <a:buFont typeface="Cabin"/>
                <a:buChar char="•"/>
              </a:pPr>
              <a:r>
                <a:rPr lang="en-US">
                  <a:solidFill>
                    <a:schemeClr val="dk1"/>
                  </a:solidFill>
                  <a:latin typeface="Cabin"/>
                  <a:ea typeface="Cabin"/>
                  <a:cs typeface="Cabin"/>
                  <a:sym typeface="Cabin"/>
                </a:rPr>
                <a:t>nodemailer</a:t>
              </a:r>
              <a:endParaRPr>
                <a:solidFill>
                  <a:schemeClr val="dk1"/>
                </a:solidFill>
                <a:latin typeface="Cabin"/>
                <a:ea typeface="Cabin"/>
                <a:cs typeface="Cabin"/>
                <a:sym typeface="Cabin"/>
              </a:endParaRPr>
            </a:p>
            <a:p>
              <a:pPr marL="114300" marR="0" lvl="1" indent="-114300" algn="l" rtl="0">
                <a:lnSpc>
                  <a:spcPct val="90000"/>
                </a:lnSpc>
                <a:spcBef>
                  <a:spcPts val="210"/>
                </a:spcBef>
                <a:spcAft>
                  <a:spcPts val="0"/>
                </a:spcAft>
                <a:buClr>
                  <a:schemeClr val="dk1"/>
                </a:buClr>
                <a:buSzPts val="1400"/>
                <a:buFont typeface="Cabin"/>
                <a:buChar char="•"/>
              </a:pPr>
              <a:r>
                <a:rPr lang="en-US">
                  <a:solidFill>
                    <a:schemeClr val="dk1"/>
                  </a:solidFill>
                  <a:latin typeface="Cabin"/>
                  <a:ea typeface="Cabin"/>
                  <a:cs typeface="Cabin"/>
                  <a:sym typeface="Cabin"/>
                </a:rPr>
                <a:t>rcTouchable</a:t>
              </a:r>
              <a:endParaRPr>
                <a:solidFill>
                  <a:schemeClr val="dk1"/>
                </a:solidFill>
                <a:latin typeface="Cabin"/>
                <a:ea typeface="Cabin"/>
                <a:cs typeface="Cabin"/>
                <a:sym typeface="Cabin"/>
              </a:endParaRPr>
            </a:p>
          </p:txBody>
        </p:sp>
        <p:sp>
          <p:nvSpPr>
            <p:cNvPr id="171" name="Google Shape;171;p18"/>
            <p:cNvSpPr/>
            <p:nvPr/>
          </p:nvSpPr>
          <p:spPr>
            <a:xfrm>
              <a:off x="8253680" y="414502"/>
              <a:ext cx="1865631" cy="746252"/>
            </a:xfrm>
            <a:prstGeom prst="chevron">
              <a:avLst>
                <a:gd name="adj" fmla="val 50000"/>
              </a:avLst>
            </a:prstGeom>
            <a:solidFill>
              <a:schemeClr val="accent2"/>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8"/>
            <p:cNvSpPr txBox="1"/>
            <p:nvPr/>
          </p:nvSpPr>
          <p:spPr>
            <a:xfrm>
              <a:off x="8626806"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Coding</a:t>
              </a:r>
              <a:endParaRPr/>
            </a:p>
          </p:txBody>
        </p:sp>
        <p:sp>
          <p:nvSpPr>
            <p:cNvPr id="173" name="Google Shape;173;p18"/>
            <p:cNvSpPr/>
            <p:nvPr/>
          </p:nvSpPr>
          <p:spPr>
            <a:xfrm>
              <a:off x="8253680"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8"/>
            <p:cNvSpPr txBox="1"/>
            <p:nvPr/>
          </p:nvSpPr>
          <p:spPr>
            <a:xfrm>
              <a:off x="8253680"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90000"/>
                </a:lnSpc>
                <a:spcBef>
                  <a:spcPts val="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Code Reviews</a:t>
              </a:r>
              <a:endParaRPr/>
            </a:p>
            <a:p>
              <a:pPr marL="114300" marR="0" lvl="1" indent="-114300" algn="l" rtl="0">
                <a:lnSpc>
                  <a:spcPct val="90000"/>
                </a:lnSpc>
                <a:spcBef>
                  <a:spcPts val="21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Unit Testing</a:t>
              </a:r>
              <a:endParaRPr/>
            </a:p>
            <a:p>
              <a:pPr marL="114300" marR="0" lvl="1" indent="-114300" algn="l" rtl="0">
                <a:lnSpc>
                  <a:spcPct val="90000"/>
                </a:lnSpc>
                <a:spcBef>
                  <a:spcPts val="21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End-to-End Testing</a:t>
              </a:r>
              <a:endParaRPr/>
            </a:p>
            <a:p>
              <a:pPr marL="114300" marR="0" lvl="1" indent="-114300" algn="l" rtl="0">
                <a:lnSpc>
                  <a:spcPct val="90000"/>
                </a:lnSpc>
                <a:spcBef>
                  <a:spcPts val="210"/>
                </a:spcBef>
                <a:spcAft>
                  <a:spcPts val="0"/>
                </a:spcAft>
                <a:buClr>
                  <a:schemeClr val="dk1"/>
                </a:buClr>
                <a:buSzPts val="1400"/>
                <a:buFont typeface="Cabin"/>
                <a:buChar char="•"/>
              </a:pPr>
              <a:r>
                <a:rPr lang="en-US" sz="1400" b="0" i="0" u="none" strike="noStrike" cap="none">
                  <a:solidFill>
                    <a:schemeClr val="dk1"/>
                  </a:solidFill>
                  <a:latin typeface="Cabin"/>
                  <a:ea typeface="Cabin"/>
                  <a:cs typeface="Cabin"/>
                  <a:sym typeface="Cabin"/>
                </a:rPr>
                <a:t>Continuous Deployment</a:t>
              </a:r>
              <a:endParaRPr>
                <a:solidFill>
                  <a:schemeClr val="dk1"/>
                </a:solidFill>
                <a:latin typeface="Cabin"/>
                <a:ea typeface="Cabin"/>
                <a:cs typeface="Cabin"/>
                <a:sym typeface="Cabin"/>
              </a:endParaRPr>
            </a:p>
            <a:p>
              <a:pPr marL="114300" marR="0" lvl="1" indent="-114300" algn="l" rtl="0">
                <a:lnSpc>
                  <a:spcPct val="90000"/>
                </a:lnSpc>
                <a:spcBef>
                  <a:spcPts val="210"/>
                </a:spcBef>
                <a:spcAft>
                  <a:spcPts val="0"/>
                </a:spcAft>
                <a:buClr>
                  <a:schemeClr val="dk1"/>
                </a:buClr>
                <a:buSzPts val="1400"/>
                <a:buFont typeface="Cabin"/>
                <a:buChar char="•"/>
              </a:pPr>
              <a:r>
                <a:rPr lang="en-US">
                  <a:solidFill>
                    <a:schemeClr val="dk1"/>
                  </a:solidFill>
                  <a:latin typeface="Cabin"/>
                  <a:ea typeface="Cabin"/>
                  <a:cs typeface="Cabin"/>
                  <a:sym typeface="Cabin"/>
                </a:rPr>
                <a:t>Deployment to Heroku</a:t>
              </a:r>
              <a:endParaRPr>
                <a:solidFill>
                  <a:schemeClr val="dk1"/>
                </a:solidFill>
                <a:latin typeface="Cabin"/>
                <a:ea typeface="Cabin"/>
                <a:cs typeface="Cabin"/>
                <a:sym typeface="Cabin"/>
              </a:endParaRPr>
            </a:p>
          </p:txBody>
        </p:sp>
        <p:sp>
          <p:nvSpPr>
            <p:cNvPr id="175" name="Google Shape;175;p18"/>
            <p:cNvSpPr/>
            <p:nvPr/>
          </p:nvSpPr>
          <p:spPr>
            <a:xfrm>
              <a:off x="9903311" y="414502"/>
              <a:ext cx="1865631" cy="746252"/>
            </a:xfrm>
            <a:prstGeom prst="chevron">
              <a:avLst>
                <a:gd name="adj" fmla="val 50000"/>
              </a:avLst>
            </a:prstGeom>
            <a:solidFill>
              <a:srgbClr val="C9642E"/>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8"/>
            <p:cNvSpPr txBox="1"/>
            <p:nvPr/>
          </p:nvSpPr>
          <p:spPr>
            <a:xfrm>
              <a:off x="10276437"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Deployment</a:t>
              </a:r>
              <a:endParaRPr/>
            </a:p>
          </p:txBody>
        </p:sp>
      </p:grpSp>
      <p:grpSp>
        <p:nvGrpSpPr>
          <p:cNvPr id="177" name="Google Shape;177;p18"/>
          <p:cNvGrpSpPr/>
          <p:nvPr/>
        </p:nvGrpSpPr>
        <p:grpSpPr>
          <a:xfrm>
            <a:off x="433985" y="1740131"/>
            <a:ext cx="10206209" cy="423922"/>
            <a:chOff x="433985" y="1740131"/>
            <a:chExt cx="10206209" cy="423922"/>
          </a:xfrm>
        </p:grpSpPr>
        <p:grpSp>
          <p:nvGrpSpPr>
            <p:cNvPr id="178" name="Google Shape;178;p18"/>
            <p:cNvGrpSpPr/>
            <p:nvPr/>
          </p:nvGrpSpPr>
          <p:grpSpPr>
            <a:xfrm>
              <a:off x="433985" y="1794721"/>
              <a:ext cx="300251" cy="369332"/>
              <a:chOff x="1227436" y="1602769"/>
              <a:chExt cx="300251" cy="369332"/>
            </a:xfrm>
          </p:grpSpPr>
          <p:sp>
            <p:nvSpPr>
              <p:cNvPr id="179" name="Google Shape;179;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180" name="Google Shape;180;p18"/>
              <p:cNvSpPr txBox="1"/>
              <p:nvPr/>
            </p:nvSpPr>
            <p:spPr>
              <a:xfrm>
                <a:off x="1227436" y="1602769"/>
                <a:ext cx="300082"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a:solidFill>
                      <a:schemeClr val="lt1"/>
                    </a:solidFill>
                    <a:latin typeface="Calibri"/>
                    <a:ea typeface="Calibri"/>
                    <a:cs typeface="Calibri"/>
                    <a:sym typeface="Calibri"/>
                  </a:rPr>
                  <a:t>1</a:t>
                </a:r>
                <a:endParaRPr/>
              </a:p>
            </p:txBody>
          </p:sp>
        </p:grpSp>
        <p:grpSp>
          <p:nvGrpSpPr>
            <p:cNvPr id="181" name="Google Shape;181;p18"/>
            <p:cNvGrpSpPr/>
            <p:nvPr/>
          </p:nvGrpSpPr>
          <p:grpSpPr>
            <a:xfrm>
              <a:off x="2073115" y="1767426"/>
              <a:ext cx="301686" cy="369332"/>
              <a:chOff x="1227436" y="1602769"/>
              <a:chExt cx="301686" cy="369332"/>
            </a:xfrm>
          </p:grpSpPr>
          <p:sp>
            <p:nvSpPr>
              <p:cNvPr id="182" name="Google Shape;182;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83" name="Google Shape;183;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2</a:t>
                </a:r>
                <a:endParaRPr/>
              </a:p>
            </p:txBody>
          </p:sp>
        </p:grpSp>
        <p:grpSp>
          <p:nvGrpSpPr>
            <p:cNvPr id="184" name="Google Shape;184;p18"/>
            <p:cNvGrpSpPr/>
            <p:nvPr/>
          </p:nvGrpSpPr>
          <p:grpSpPr>
            <a:xfrm>
              <a:off x="3712245" y="1767426"/>
              <a:ext cx="301686" cy="369332"/>
              <a:chOff x="1227436" y="1602769"/>
              <a:chExt cx="301686" cy="369332"/>
            </a:xfrm>
          </p:grpSpPr>
          <p:sp>
            <p:nvSpPr>
              <p:cNvPr id="185" name="Google Shape;185;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86" name="Google Shape;186;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3</a:t>
                </a:r>
                <a:endParaRPr/>
              </a:p>
            </p:txBody>
          </p:sp>
        </p:grpSp>
        <p:grpSp>
          <p:nvGrpSpPr>
            <p:cNvPr id="187" name="Google Shape;187;p18"/>
            <p:cNvGrpSpPr/>
            <p:nvPr/>
          </p:nvGrpSpPr>
          <p:grpSpPr>
            <a:xfrm>
              <a:off x="5345466" y="1740131"/>
              <a:ext cx="301686" cy="369332"/>
              <a:chOff x="1227436" y="1602769"/>
              <a:chExt cx="301686" cy="369332"/>
            </a:xfrm>
          </p:grpSpPr>
          <p:sp>
            <p:nvSpPr>
              <p:cNvPr id="188" name="Google Shape;188;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89" name="Google Shape;189;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4</a:t>
                </a:r>
                <a:endParaRPr/>
              </a:p>
            </p:txBody>
          </p:sp>
        </p:grpSp>
        <p:grpSp>
          <p:nvGrpSpPr>
            <p:cNvPr id="190" name="Google Shape;190;p18"/>
            <p:cNvGrpSpPr/>
            <p:nvPr/>
          </p:nvGrpSpPr>
          <p:grpSpPr>
            <a:xfrm>
              <a:off x="8651742" y="1767426"/>
              <a:ext cx="301686" cy="369332"/>
              <a:chOff x="1227436" y="1602769"/>
              <a:chExt cx="301686" cy="369332"/>
            </a:xfrm>
          </p:grpSpPr>
          <p:sp>
            <p:nvSpPr>
              <p:cNvPr id="191" name="Google Shape;191;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92" name="Google Shape;192;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6</a:t>
                </a:r>
                <a:endParaRPr/>
              </a:p>
            </p:txBody>
          </p:sp>
        </p:grpSp>
        <p:grpSp>
          <p:nvGrpSpPr>
            <p:cNvPr id="193" name="Google Shape;193;p18"/>
            <p:cNvGrpSpPr/>
            <p:nvPr/>
          </p:nvGrpSpPr>
          <p:grpSpPr>
            <a:xfrm>
              <a:off x="6996429" y="1747376"/>
              <a:ext cx="301686" cy="369332"/>
              <a:chOff x="1227436" y="1602769"/>
              <a:chExt cx="301686" cy="369332"/>
            </a:xfrm>
          </p:grpSpPr>
          <p:sp>
            <p:nvSpPr>
              <p:cNvPr id="194" name="Google Shape;194;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95" name="Google Shape;195;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5</a:t>
                </a:r>
                <a:endParaRPr/>
              </a:p>
            </p:txBody>
          </p:sp>
        </p:grpSp>
        <p:grpSp>
          <p:nvGrpSpPr>
            <p:cNvPr id="196" name="Google Shape;196;p18"/>
            <p:cNvGrpSpPr/>
            <p:nvPr/>
          </p:nvGrpSpPr>
          <p:grpSpPr>
            <a:xfrm>
              <a:off x="10338508" y="1770076"/>
              <a:ext cx="301686" cy="369332"/>
              <a:chOff x="1227436" y="1602769"/>
              <a:chExt cx="301686" cy="369332"/>
            </a:xfrm>
          </p:grpSpPr>
          <p:sp>
            <p:nvSpPr>
              <p:cNvPr id="197" name="Google Shape;197;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98" name="Google Shape;198;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7</a:t>
                </a:r>
                <a:endParaRPr/>
              </a:p>
            </p:txBody>
          </p:sp>
        </p:grpSp>
      </p:grpSp>
      <p:sp>
        <p:nvSpPr>
          <p:cNvPr id="199" name="Google Shape;199;p18"/>
          <p:cNvSpPr txBox="1"/>
          <p:nvPr/>
        </p:nvSpPr>
        <p:spPr>
          <a:xfrm>
            <a:off x="10354554" y="2655560"/>
            <a:ext cx="1492500" cy="1764000"/>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None/>
            </a:pPr>
            <a:endParaRPr/>
          </a:p>
          <a:p>
            <a:pPr marL="114300" marR="0" lvl="1" indent="-114300" algn="l" rtl="0">
              <a:lnSpc>
                <a:spcPct val="90000"/>
              </a:lnSpc>
              <a:spcBef>
                <a:spcPts val="210"/>
              </a:spcBef>
              <a:spcAft>
                <a:spcPts val="0"/>
              </a:spcAft>
              <a:buClr>
                <a:schemeClr val="dk1"/>
              </a:buClr>
              <a:buSzPts val="1400"/>
              <a:buFont typeface="Cabin"/>
              <a:buChar char="•"/>
            </a:pPr>
            <a:r>
              <a:rPr lang="en-US">
                <a:solidFill>
                  <a:schemeClr val="dk1"/>
                </a:solidFill>
                <a:latin typeface="Cabin"/>
                <a:ea typeface="Cabin"/>
                <a:cs typeface="Cabin"/>
                <a:sym typeface="Cabin"/>
              </a:rPr>
              <a:t>Fully functional and responsive MVP</a:t>
            </a:r>
            <a:endParaRPr/>
          </a:p>
          <a:p>
            <a:pPr marL="0" marR="0" lvl="0" indent="0" algn="l" rtl="0">
              <a:lnSpc>
                <a:spcPct val="90000"/>
              </a:lnSpc>
              <a:spcBef>
                <a:spcPts val="210"/>
              </a:spcBef>
              <a:spcAft>
                <a:spcPts val="0"/>
              </a:spcAft>
              <a:buNone/>
            </a:pPr>
            <a:endParaRPr>
              <a:solidFill>
                <a:schemeClr val="dk1"/>
              </a:solidFill>
              <a:latin typeface="Cabin"/>
              <a:ea typeface="Cabin"/>
              <a:cs typeface="Cabin"/>
              <a:sym typeface="Cabi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19"/>
          <p:cNvSpPr txBox="1">
            <a:spLocks noGrp="1"/>
          </p:cNvSpPr>
          <p:nvPr>
            <p:ph type="title"/>
          </p:nvPr>
        </p:nvSpPr>
        <p:spPr>
          <a:xfrm>
            <a:off x="1462278" y="266184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DEMO</a:t>
            </a:r>
            <a:endParaRPr/>
          </a:p>
        </p:txBody>
      </p:sp>
      <p:sp>
        <p:nvSpPr>
          <p:cNvPr id="206" name="Google Shape;206;p19"/>
          <p:cNvSpPr txBox="1"/>
          <p:nvPr/>
        </p:nvSpPr>
        <p:spPr>
          <a:xfrm>
            <a:off x="4101319" y="3978323"/>
            <a:ext cx="3989362"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u="sng">
                <a:solidFill>
                  <a:schemeClr val="hlink"/>
                </a:solidFill>
                <a:latin typeface="Cabin"/>
                <a:ea typeface="Cabin"/>
                <a:cs typeface="Cabin"/>
                <a:sym typeface="Cabin"/>
                <a:hlinkClick r:id="rId3"/>
              </a:rPr>
              <a:t>https://parts-to-purpose.herokuapp.com/</a:t>
            </a:r>
            <a:endParaRPr sz="1800">
              <a:solidFill>
                <a:schemeClr val="dk1"/>
              </a:solidFill>
              <a:latin typeface="Cabin"/>
              <a:ea typeface="Cabin"/>
              <a:cs typeface="Cabin"/>
              <a:sym typeface="Cabi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0"/>
          <p:cNvSpPr txBox="1">
            <a:spLocks noGrp="1"/>
          </p:cNvSpPr>
          <p:nvPr>
            <p:ph type="title"/>
          </p:nvPr>
        </p:nvSpPr>
        <p:spPr>
          <a:xfrm>
            <a:off x="1541335" y="130180"/>
            <a:ext cx="9267300" cy="92040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DIFFICULTIES</a:t>
            </a:r>
            <a:endParaRPr/>
          </a:p>
        </p:txBody>
      </p:sp>
      <p:sp>
        <p:nvSpPr>
          <p:cNvPr id="213" name="Google Shape;213;p20"/>
          <p:cNvSpPr txBox="1"/>
          <p:nvPr/>
        </p:nvSpPr>
        <p:spPr>
          <a:xfrm>
            <a:off x="6172200" y="2029968"/>
            <a:ext cx="4927500" cy="3694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accent2"/>
              </a:buClr>
              <a:buSzPts val="1800"/>
              <a:buFont typeface="Arial"/>
              <a:buNone/>
            </a:pPr>
            <a:r>
              <a:rPr lang="en-US" sz="1800" b="1" u="sng">
                <a:solidFill>
                  <a:schemeClr val="dk1"/>
                </a:solidFill>
                <a:latin typeface="Calibri"/>
                <a:ea typeface="Calibri"/>
                <a:cs typeface="Calibri"/>
                <a:sym typeface="Calibri"/>
              </a:rPr>
              <a:t>The Cart</a:t>
            </a:r>
            <a:endParaRPr/>
          </a:p>
          <a:p>
            <a:pPr marL="228600" marR="0" lvl="0" indent="-228600" algn="l" rtl="0">
              <a:lnSpc>
                <a:spcPct val="100000"/>
              </a:lnSpc>
              <a:spcBef>
                <a:spcPts val="1000"/>
              </a:spcBef>
              <a:spcAft>
                <a:spcPts val="0"/>
              </a:spcAft>
              <a:buClr>
                <a:schemeClr val="accent2"/>
              </a:buClr>
              <a:buSzPts val="1400"/>
              <a:buFont typeface="Arial"/>
              <a:buChar char="•"/>
            </a:pPr>
            <a:r>
              <a:rPr lang="en-US">
                <a:solidFill>
                  <a:schemeClr val="dk1"/>
                </a:solidFill>
                <a:latin typeface="Calibri"/>
                <a:ea typeface="Calibri"/>
                <a:cs typeface="Calibri"/>
                <a:sym typeface="Calibri"/>
              </a:rPr>
              <a:t>Everything with the Cart</a:t>
            </a:r>
            <a:endParaRPr>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a:solidFill>
                  <a:schemeClr val="dk1"/>
                </a:solidFill>
                <a:latin typeface="Calibri"/>
                <a:ea typeface="Calibri"/>
                <a:cs typeface="Calibri"/>
                <a:sym typeface="Calibri"/>
              </a:rPr>
              <a:t>Went through more iritive changes than any other single component.</a:t>
            </a:r>
            <a:endParaRPr/>
          </a:p>
          <a:p>
            <a:pPr marL="228600" marR="0" lvl="0" indent="-228600" algn="l" rtl="0">
              <a:lnSpc>
                <a:spcPct val="100000"/>
              </a:lnSpc>
              <a:spcBef>
                <a:spcPts val="1000"/>
              </a:spcBef>
              <a:spcAft>
                <a:spcPts val="0"/>
              </a:spcAft>
              <a:buClr>
                <a:schemeClr val="accent2"/>
              </a:buClr>
              <a:buSzPts val="1400"/>
              <a:buFont typeface="Arial"/>
              <a:buChar char="•"/>
            </a:pPr>
            <a:r>
              <a:rPr lang="en-US">
                <a:solidFill>
                  <a:schemeClr val="dk1"/>
                </a:solidFill>
                <a:latin typeface="Calibri"/>
                <a:ea typeface="Calibri"/>
                <a:cs typeface="Calibri"/>
                <a:sym typeface="Calibri"/>
              </a:rPr>
              <a:t>Every small change brought lots of bugs</a:t>
            </a:r>
            <a:endParaRPr/>
          </a:p>
          <a:p>
            <a:pPr marL="914400" marR="0" lvl="1" indent="-317500" algn="l" rtl="0">
              <a:lnSpc>
                <a:spcPct val="100000"/>
              </a:lnSpc>
              <a:spcBef>
                <a:spcPts val="1000"/>
              </a:spcBef>
              <a:spcAft>
                <a:spcPts val="0"/>
              </a:spcAft>
              <a:buClr>
                <a:schemeClr val="accent2"/>
              </a:buClr>
              <a:buSzPts val="1400"/>
              <a:buFont typeface="Arial"/>
              <a:buChar char="○"/>
            </a:pPr>
            <a:r>
              <a:rPr lang="en-US">
                <a:solidFill>
                  <a:schemeClr val="dk1"/>
                </a:solidFill>
                <a:latin typeface="Calibri"/>
                <a:ea typeface="Calibri"/>
                <a:cs typeface="Calibri"/>
                <a:sym typeface="Calibri"/>
              </a:rPr>
              <a:t>Keeping track of items in/out of cart.</a:t>
            </a:r>
            <a:endParaRPr>
              <a:solidFill>
                <a:schemeClr val="dk1"/>
              </a:solidFill>
              <a:latin typeface="Calibri"/>
              <a:ea typeface="Calibri"/>
              <a:cs typeface="Calibri"/>
              <a:sym typeface="Calibri"/>
            </a:endParaRPr>
          </a:p>
          <a:p>
            <a:pPr marL="914400" marR="0" lvl="1" indent="-317500" algn="l" rtl="0">
              <a:lnSpc>
                <a:spcPct val="100000"/>
              </a:lnSpc>
              <a:spcBef>
                <a:spcPts val="1000"/>
              </a:spcBef>
              <a:spcAft>
                <a:spcPts val="0"/>
              </a:spcAft>
              <a:buClr>
                <a:schemeClr val="dk1"/>
              </a:buClr>
              <a:buSzPts val="1400"/>
              <a:buFont typeface="Calibri"/>
              <a:buChar char="○"/>
            </a:pPr>
            <a:r>
              <a:rPr lang="en-US">
                <a:solidFill>
                  <a:schemeClr val="dk1"/>
                </a:solidFill>
                <a:latin typeface="Calibri"/>
                <a:ea typeface="Calibri"/>
                <a:cs typeface="Calibri"/>
                <a:sym typeface="Calibri"/>
              </a:rPr>
              <a:t>Clearing Cart on Order Submission</a:t>
            </a:r>
            <a:endParaRPr>
              <a:solidFill>
                <a:schemeClr val="dk1"/>
              </a:solidFill>
              <a:latin typeface="Calibri"/>
              <a:ea typeface="Calibri"/>
              <a:cs typeface="Calibri"/>
              <a:sym typeface="Calibri"/>
            </a:endParaRPr>
          </a:p>
          <a:p>
            <a:pPr marL="914400" marR="0" lvl="1" indent="-317500" algn="l" rtl="0">
              <a:lnSpc>
                <a:spcPct val="100000"/>
              </a:lnSpc>
              <a:spcBef>
                <a:spcPts val="1000"/>
              </a:spcBef>
              <a:spcAft>
                <a:spcPts val="0"/>
              </a:spcAft>
              <a:buClr>
                <a:schemeClr val="dk1"/>
              </a:buClr>
              <a:buSzPts val="1400"/>
              <a:buFont typeface="Calibri"/>
              <a:buChar char="○"/>
            </a:pPr>
            <a:r>
              <a:rPr lang="en-US">
                <a:solidFill>
                  <a:schemeClr val="dk1"/>
                </a:solidFill>
                <a:latin typeface="Calibri"/>
                <a:ea typeface="Calibri"/>
                <a:cs typeface="Calibri"/>
                <a:sym typeface="Calibri"/>
              </a:rPr>
              <a:t>Disabling Submit for an Empty Cart</a:t>
            </a:r>
            <a:endParaRPr>
              <a:solidFill>
                <a:schemeClr val="dk1"/>
              </a:solidFill>
              <a:latin typeface="Calibri"/>
              <a:ea typeface="Calibri"/>
              <a:cs typeface="Calibri"/>
              <a:sym typeface="Calibri"/>
            </a:endParaRPr>
          </a:p>
          <a:p>
            <a:pPr marL="914400" marR="0" lvl="1" indent="-317500" algn="l" rtl="0">
              <a:lnSpc>
                <a:spcPct val="100000"/>
              </a:lnSpc>
              <a:spcBef>
                <a:spcPts val="1000"/>
              </a:spcBef>
              <a:spcAft>
                <a:spcPts val="0"/>
              </a:spcAft>
              <a:buClr>
                <a:schemeClr val="dk1"/>
              </a:buClr>
              <a:buSzPts val="1400"/>
              <a:buFont typeface="Calibri"/>
              <a:buChar char="○"/>
            </a:pPr>
            <a:r>
              <a:rPr lang="en-US">
                <a:solidFill>
                  <a:schemeClr val="dk1"/>
                </a:solidFill>
                <a:latin typeface="Calibri"/>
                <a:ea typeface="Calibri"/>
                <a:cs typeface="Calibri"/>
                <a:sym typeface="Calibri"/>
              </a:rPr>
              <a:t>Disabling Search Page Add Buttons on Cart Entry</a:t>
            </a:r>
            <a:endParaRPr>
              <a:solidFill>
                <a:schemeClr val="dk1"/>
              </a:solidFill>
              <a:latin typeface="Calibri"/>
              <a:ea typeface="Calibri"/>
              <a:cs typeface="Calibri"/>
              <a:sym typeface="Calibri"/>
            </a:endParaRPr>
          </a:p>
          <a:p>
            <a:pPr marL="914400" marR="0" lvl="1" indent="-317500" algn="l" rtl="0">
              <a:lnSpc>
                <a:spcPct val="100000"/>
              </a:lnSpc>
              <a:spcBef>
                <a:spcPts val="1000"/>
              </a:spcBef>
              <a:spcAft>
                <a:spcPts val="0"/>
              </a:spcAft>
              <a:buClr>
                <a:schemeClr val="dk1"/>
              </a:buClr>
              <a:buSzPts val="1400"/>
              <a:buFont typeface="Calibri"/>
              <a:buChar char="○"/>
            </a:pPr>
            <a:r>
              <a:rPr lang="en-US">
                <a:solidFill>
                  <a:schemeClr val="dk1"/>
                </a:solidFill>
                <a:latin typeface="Calibri"/>
                <a:ea typeface="Calibri"/>
                <a:cs typeface="Calibri"/>
                <a:sym typeface="Calibri"/>
              </a:rPr>
              <a:t>More things we don’t have time for</a:t>
            </a:r>
            <a:endParaRPr>
              <a:solidFill>
                <a:schemeClr val="dk1"/>
              </a:solidFill>
              <a:latin typeface="Calibri"/>
              <a:ea typeface="Calibri"/>
              <a:cs typeface="Calibri"/>
              <a:sym typeface="Calibri"/>
            </a:endParaRPr>
          </a:p>
        </p:txBody>
      </p:sp>
      <p:sp>
        <p:nvSpPr>
          <p:cNvPr id="214" name="Google Shape;214;p20"/>
          <p:cNvSpPr txBox="1"/>
          <p:nvPr/>
        </p:nvSpPr>
        <p:spPr>
          <a:xfrm>
            <a:off x="612450" y="2029975"/>
            <a:ext cx="4876200" cy="445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u="sng">
                <a:solidFill>
                  <a:schemeClr val="dk1"/>
                </a:solidFill>
                <a:latin typeface="Calibri"/>
                <a:ea typeface="Calibri"/>
                <a:cs typeface="Calibri"/>
                <a:sym typeface="Calibri"/>
              </a:rPr>
              <a:t>React Bootstrap/MDB Conflicts:</a:t>
            </a:r>
            <a:endParaRPr>
              <a:solidFill>
                <a:schemeClr val="dk1"/>
              </a:solidFill>
            </a:endParaRPr>
          </a:p>
          <a:p>
            <a:pPr marL="228600" lvl="0" indent="-228600" algn="l" rtl="0">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Early on we wanted to use a stylish database</a:t>
            </a:r>
            <a:endParaRPr>
              <a:solidFill>
                <a:schemeClr val="dk1"/>
              </a:solidFill>
            </a:endParaRPr>
          </a:p>
          <a:p>
            <a:pPr marL="228600" lvl="0" indent="-228600" algn="l" rtl="0">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An error with Modals was preventing us from using MDB</a:t>
            </a:r>
            <a:endParaRPr>
              <a:solidFill>
                <a:schemeClr val="dk1"/>
              </a:solidFill>
            </a:endParaRPr>
          </a:p>
          <a:p>
            <a:pPr marL="228600" lvl="0" indent="-228600" algn="l" rtl="0">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Down the line we figured out Modal issue and implemented MDB</a:t>
            </a:r>
            <a:endParaRPr>
              <a:solidFill>
                <a:schemeClr val="dk1"/>
              </a:solidFill>
            </a:endParaRPr>
          </a:p>
          <a:p>
            <a:pPr marL="228600" lvl="0" indent="-228600" algn="l" rtl="0">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The caused the site to take on a nigh-”Frankenstein” of website aesthetic.</a:t>
            </a:r>
            <a:endParaRPr>
              <a:solidFill>
                <a:schemeClr val="dk1"/>
              </a:solidFill>
            </a:endParaRPr>
          </a:p>
          <a:p>
            <a:pPr marL="228600" lvl="0" indent="-228600" algn="l" rtl="0">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Eventually Phil went in and changed every React Bootstrap component to an MDS Component.</a:t>
            </a:r>
            <a:endParaRPr/>
          </a:p>
        </p:txBody>
      </p:sp>
      <p:pic>
        <p:nvPicPr>
          <p:cNvPr id="215" name="Google Shape;215;p20"/>
          <p:cNvPicPr preferRelativeResize="0"/>
          <p:nvPr/>
        </p:nvPicPr>
        <p:blipFill>
          <a:blip r:embed="rId3">
            <a:alphaModFix/>
          </a:blip>
          <a:stretch>
            <a:fillRect/>
          </a:stretch>
        </p:blipFill>
        <p:spPr>
          <a:xfrm>
            <a:off x="366375" y="1600413"/>
            <a:ext cx="4876200" cy="3657164"/>
          </a:xfrm>
          <a:prstGeom prst="rect">
            <a:avLst/>
          </a:prstGeom>
          <a:noFill/>
          <a:ln>
            <a:noFill/>
          </a:ln>
        </p:spPr>
      </p:pic>
    </p:spTree>
  </p:cSld>
  <p:clrMapOvr>
    <a:masterClrMapping/>
  </p:clrMapOvr>
  <p:transition spd="med">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5"/>
                                        </p:tgtEl>
                                        <p:attrNameLst>
                                          <p:attrName>style.visibility</p:attrName>
                                        </p:attrNameLst>
                                      </p:cBhvr>
                                      <p:to>
                                        <p:strVal val="visible"/>
                                      </p:to>
                                    </p:set>
                                    <p:anim calcmode="lin" valueType="num">
                                      <p:cBhvr additive="base">
                                        <p:cTn id="7" dur="1000"/>
                                        <p:tgtEl>
                                          <p:spTgt spid="21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5"/>
                                        </p:tgtEl>
                                        <p:attrNameLst>
                                          <p:attrName>style.visibility</p:attrName>
                                        </p:attrNameLst>
                                      </p:cBhvr>
                                      <p:to>
                                        <p:strVal val="visible"/>
                                      </p:to>
                                    </p:set>
                                    <p:animEffect transition="in" filter="fade">
                                      <p:cBhvr>
                                        <p:cTn id="12" dur="1000"/>
                                        <p:tgtEl>
                                          <p:spTgt spid="2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1"/>
          <p:cNvSpPr txBox="1">
            <a:spLocks noGrp="1"/>
          </p:cNvSpPr>
          <p:nvPr>
            <p:ph type="title"/>
          </p:nvPr>
        </p:nvSpPr>
        <p:spPr>
          <a:xfrm>
            <a:off x="1605535" y="461830"/>
            <a:ext cx="9267300" cy="92040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AWESOME STUFF WE DID</a:t>
            </a:r>
            <a:endParaRPr/>
          </a:p>
        </p:txBody>
      </p:sp>
      <p:sp>
        <p:nvSpPr>
          <p:cNvPr id="222" name="Google Shape;222;p21"/>
          <p:cNvSpPr txBox="1"/>
          <p:nvPr/>
        </p:nvSpPr>
        <p:spPr>
          <a:xfrm>
            <a:off x="1112700" y="1990000"/>
            <a:ext cx="4729200" cy="194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3" name="Google Shape;223;p21"/>
          <p:cNvSpPr/>
          <p:nvPr/>
        </p:nvSpPr>
        <p:spPr>
          <a:xfrm>
            <a:off x="1845575" y="1850961"/>
            <a:ext cx="7698079" cy="618325"/>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chemeClr val="lt2"/>
                </a:solidFill>
                <a:latin typeface="Arial"/>
              </a:rPr>
              <a:t>No Major GitHub Conflicts!</a:t>
            </a:r>
          </a:p>
        </p:txBody>
      </p:sp>
      <p:sp>
        <p:nvSpPr>
          <p:cNvPr id="224" name="Google Shape;224;p21"/>
          <p:cNvSpPr/>
          <p:nvPr/>
        </p:nvSpPr>
        <p:spPr>
          <a:xfrm>
            <a:off x="661538" y="2938022"/>
            <a:ext cx="10868928" cy="618318"/>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chemeClr val="lt2"/>
                </a:solidFill>
                <a:latin typeface="Arial"/>
              </a:rPr>
              <a:t>Mobile/Tablet/Computer Responsive!</a:t>
            </a:r>
          </a:p>
        </p:txBody>
      </p:sp>
      <p:sp>
        <p:nvSpPr>
          <p:cNvPr id="225" name="Google Shape;225;p21"/>
          <p:cNvSpPr/>
          <p:nvPr/>
        </p:nvSpPr>
        <p:spPr>
          <a:xfrm>
            <a:off x="1979237" y="4025100"/>
            <a:ext cx="8233538" cy="736226"/>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chemeClr val="lt2"/>
                </a:solidFill>
                <a:latin typeface="Arial"/>
              </a:rPr>
              <a:t>User Email Registration</a:t>
            </a:r>
          </a:p>
        </p:txBody>
      </p:sp>
      <p:sp>
        <p:nvSpPr>
          <p:cNvPr id="226" name="Google Shape;226;p21"/>
          <p:cNvSpPr/>
          <p:nvPr/>
        </p:nvSpPr>
        <p:spPr>
          <a:xfrm>
            <a:off x="1188700" y="5112150"/>
            <a:ext cx="9489516" cy="781102"/>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chemeClr val="lt2"/>
                </a:solidFill>
                <a:latin typeface="Arial"/>
              </a:rPr>
              <a:t>Dynamic Input Population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223"/>
                                        </p:tgtEl>
                                        <p:attrNameLst>
                                          <p:attrName>style.visibility</p:attrName>
                                        </p:attrNameLst>
                                      </p:cBhvr>
                                      <p:to>
                                        <p:strVal val="visible"/>
                                      </p:to>
                                    </p:set>
                                    <p:anim calcmode="lin" valueType="num">
                                      <p:cBhvr additive="base">
                                        <p:cTn id="7" dur="400"/>
                                        <p:tgtEl>
                                          <p:spTgt spid="223"/>
                                        </p:tgtEl>
                                        <p:attrNameLst>
                                          <p:attrName>ppt_w</p:attrName>
                                        </p:attrNameLst>
                                      </p:cBhvr>
                                      <p:tavLst>
                                        <p:tav tm="0">
                                          <p:val>
                                            <p:strVal val="0"/>
                                          </p:val>
                                        </p:tav>
                                        <p:tav tm="100000">
                                          <p:val>
                                            <p:strVal val="#ppt_w"/>
                                          </p:val>
                                        </p:tav>
                                      </p:tavLst>
                                    </p:anim>
                                    <p:anim calcmode="lin" valueType="num">
                                      <p:cBhvr additive="base">
                                        <p:cTn id="8" dur="400"/>
                                        <p:tgtEl>
                                          <p:spTgt spid="223"/>
                                        </p:tgtEl>
                                        <p:attrNameLst>
                                          <p:attrName>ppt_h</p:attrName>
                                        </p:attrNameLst>
                                      </p:cBhvr>
                                      <p:tavLst>
                                        <p:tav tm="0">
                                          <p:val>
                                            <p:strVal val="0"/>
                                          </p:val>
                                        </p:tav>
                                        <p:tav tm="100000">
                                          <p:val>
                                            <p:strVal val="#ppt_h"/>
                                          </p:val>
                                        </p:tav>
                                      </p:tavLst>
                                    </p:anim>
                                  </p:childTnLst>
                                </p:cTn>
                              </p:par>
                            </p:childTnLst>
                          </p:cTn>
                        </p:par>
                        <p:par>
                          <p:cTn id="9" fill="hold">
                            <p:stCondLst>
                              <p:cond delay="400"/>
                            </p:stCondLst>
                            <p:childTnLst>
                              <p:par>
                                <p:cTn id="10" presetID="23" presetClass="entr" presetSubtype="16" fill="hold" nodeType="afterEffect">
                                  <p:stCondLst>
                                    <p:cond delay="0"/>
                                  </p:stCondLst>
                                  <p:childTnLst>
                                    <p:set>
                                      <p:cBhvr>
                                        <p:cTn id="11" dur="1" fill="hold">
                                          <p:stCondLst>
                                            <p:cond delay="0"/>
                                          </p:stCondLst>
                                        </p:cTn>
                                        <p:tgtEl>
                                          <p:spTgt spid="224"/>
                                        </p:tgtEl>
                                        <p:attrNameLst>
                                          <p:attrName>style.visibility</p:attrName>
                                        </p:attrNameLst>
                                      </p:cBhvr>
                                      <p:to>
                                        <p:strVal val="visible"/>
                                      </p:to>
                                    </p:set>
                                    <p:anim calcmode="lin" valueType="num">
                                      <p:cBhvr additive="base">
                                        <p:cTn id="12" dur="1000"/>
                                        <p:tgtEl>
                                          <p:spTgt spid="224"/>
                                        </p:tgtEl>
                                        <p:attrNameLst>
                                          <p:attrName>ppt_w</p:attrName>
                                        </p:attrNameLst>
                                      </p:cBhvr>
                                      <p:tavLst>
                                        <p:tav tm="0">
                                          <p:val>
                                            <p:strVal val="0"/>
                                          </p:val>
                                        </p:tav>
                                        <p:tav tm="100000">
                                          <p:val>
                                            <p:strVal val="#ppt_w"/>
                                          </p:val>
                                        </p:tav>
                                      </p:tavLst>
                                    </p:anim>
                                    <p:anim calcmode="lin" valueType="num">
                                      <p:cBhvr additive="base">
                                        <p:cTn id="13" dur="1000"/>
                                        <p:tgtEl>
                                          <p:spTgt spid="224"/>
                                        </p:tgtEl>
                                        <p:attrNameLst>
                                          <p:attrName>ppt_h</p:attrName>
                                        </p:attrNameLst>
                                      </p:cBhvr>
                                      <p:tavLst>
                                        <p:tav tm="0">
                                          <p:val>
                                            <p:strVal val="0"/>
                                          </p:val>
                                        </p:tav>
                                        <p:tav tm="100000">
                                          <p:val>
                                            <p:strVal val="#ppt_h"/>
                                          </p:val>
                                        </p:tav>
                                      </p:tavLst>
                                    </p:anim>
                                  </p:childTnLst>
                                </p:cTn>
                              </p:par>
                            </p:childTnLst>
                          </p:cTn>
                        </p:par>
                        <p:par>
                          <p:cTn id="14" fill="hold">
                            <p:stCondLst>
                              <p:cond delay="1400"/>
                            </p:stCondLst>
                            <p:childTnLst>
                              <p:par>
                                <p:cTn id="15" presetID="23" presetClass="entr" presetSubtype="16" fill="hold" nodeType="afterEffect">
                                  <p:stCondLst>
                                    <p:cond delay="0"/>
                                  </p:stCondLst>
                                  <p:childTnLst>
                                    <p:set>
                                      <p:cBhvr>
                                        <p:cTn id="16" dur="1" fill="hold">
                                          <p:stCondLst>
                                            <p:cond delay="0"/>
                                          </p:stCondLst>
                                        </p:cTn>
                                        <p:tgtEl>
                                          <p:spTgt spid="225"/>
                                        </p:tgtEl>
                                        <p:attrNameLst>
                                          <p:attrName>style.visibility</p:attrName>
                                        </p:attrNameLst>
                                      </p:cBhvr>
                                      <p:to>
                                        <p:strVal val="visible"/>
                                      </p:to>
                                    </p:set>
                                    <p:anim calcmode="lin" valueType="num">
                                      <p:cBhvr additive="base">
                                        <p:cTn id="17" dur="1300"/>
                                        <p:tgtEl>
                                          <p:spTgt spid="225"/>
                                        </p:tgtEl>
                                        <p:attrNameLst>
                                          <p:attrName>ppt_w</p:attrName>
                                        </p:attrNameLst>
                                      </p:cBhvr>
                                      <p:tavLst>
                                        <p:tav tm="0">
                                          <p:val>
                                            <p:strVal val="0"/>
                                          </p:val>
                                        </p:tav>
                                        <p:tav tm="100000">
                                          <p:val>
                                            <p:strVal val="#ppt_w"/>
                                          </p:val>
                                        </p:tav>
                                      </p:tavLst>
                                    </p:anim>
                                    <p:anim calcmode="lin" valueType="num">
                                      <p:cBhvr additive="base">
                                        <p:cTn id="18" dur="1300"/>
                                        <p:tgtEl>
                                          <p:spTgt spid="225"/>
                                        </p:tgtEl>
                                        <p:attrNameLst>
                                          <p:attrName>ppt_h</p:attrName>
                                        </p:attrNameLst>
                                      </p:cBhvr>
                                      <p:tavLst>
                                        <p:tav tm="0">
                                          <p:val>
                                            <p:strVal val="0"/>
                                          </p:val>
                                        </p:tav>
                                        <p:tav tm="100000">
                                          <p:val>
                                            <p:strVal val="#ppt_h"/>
                                          </p:val>
                                        </p:tav>
                                      </p:tavLst>
                                    </p:anim>
                                  </p:childTnLst>
                                </p:cTn>
                              </p:par>
                            </p:childTnLst>
                          </p:cTn>
                        </p:par>
                        <p:par>
                          <p:cTn id="19" fill="hold">
                            <p:stCondLst>
                              <p:cond delay="2700"/>
                            </p:stCondLst>
                            <p:childTnLst>
                              <p:par>
                                <p:cTn id="20" presetID="23" presetClass="entr" presetSubtype="16" fill="hold" nodeType="afterEffect">
                                  <p:stCondLst>
                                    <p:cond delay="0"/>
                                  </p:stCondLst>
                                  <p:childTnLst>
                                    <p:set>
                                      <p:cBhvr>
                                        <p:cTn id="21" dur="1" fill="hold">
                                          <p:stCondLst>
                                            <p:cond delay="0"/>
                                          </p:stCondLst>
                                        </p:cTn>
                                        <p:tgtEl>
                                          <p:spTgt spid="226"/>
                                        </p:tgtEl>
                                        <p:attrNameLst>
                                          <p:attrName>style.visibility</p:attrName>
                                        </p:attrNameLst>
                                      </p:cBhvr>
                                      <p:to>
                                        <p:strVal val="visible"/>
                                      </p:to>
                                    </p:set>
                                    <p:anim calcmode="lin" valueType="num">
                                      <p:cBhvr additive="base">
                                        <p:cTn id="22" dur="2100"/>
                                        <p:tgtEl>
                                          <p:spTgt spid="226"/>
                                        </p:tgtEl>
                                        <p:attrNameLst>
                                          <p:attrName>ppt_w</p:attrName>
                                        </p:attrNameLst>
                                      </p:cBhvr>
                                      <p:tavLst>
                                        <p:tav tm="0">
                                          <p:val>
                                            <p:strVal val="0"/>
                                          </p:val>
                                        </p:tav>
                                        <p:tav tm="100000">
                                          <p:val>
                                            <p:strVal val="#ppt_w"/>
                                          </p:val>
                                        </p:tav>
                                      </p:tavLst>
                                    </p:anim>
                                    <p:anim calcmode="lin" valueType="num">
                                      <p:cBhvr additive="base">
                                        <p:cTn id="23" dur="2100"/>
                                        <p:tgtEl>
                                          <p:spTgt spid="22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1142</Words>
  <Application>Microsoft Office PowerPoint</Application>
  <PresentationFormat>Widescreen</PresentationFormat>
  <Paragraphs>151</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Cabin</vt:lpstr>
      <vt:lpstr>Calibri</vt:lpstr>
      <vt:lpstr>Parcel</vt:lpstr>
      <vt:lpstr>Team SciFly</vt:lpstr>
      <vt:lpstr>THE USER</vt:lpstr>
      <vt:lpstr>THE SMALL NON-PROFIT</vt:lpstr>
      <vt:lpstr>WHO WE ARE AND WHY WE DID THIS?</vt:lpstr>
      <vt:lpstr>PARTS-TO-PURPOSE</vt:lpstr>
      <vt:lpstr>OUR PROCESS</vt:lpstr>
      <vt:lpstr>DEMO</vt:lpstr>
      <vt:lpstr>DIFFICULTIES</vt:lpstr>
      <vt:lpstr>AWESOME STUFF WE DID</vt:lpstr>
      <vt:lpstr>Future Features</vt:lpstr>
      <vt:lpstr>OUR VISION - HELPING OTHERS CONNECT “PARTS TO PURPOSES”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SciFly</dc:title>
  <cp:lastModifiedBy>Tony Lockhart</cp:lastModifiedBy>
  <cp:revision>3</cp:revision>
  <dcterms:modified xsi:type="dcterms:W3CDTF">2019-02-18T20:58:22Z</dcterms:modified>
</cp:coreProperties>
</file>